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8" r:id="rId2"/>
    <p:sldId id="257" r:id="rId3"/>
    <p:sldId id="262" r:id="rId4"/>
    <p:sldId id="259" r:id="rId5"/>
    <p:sldId id="260" r:id="rId6"/>
    <p:sldId id="309" r:id="rId7"/>
    <p:sldId id="310" r:id="rId8"/>
    <p:sldId id="321" r:id="rId9"/>
    <p:sldId id="268" r:id="rId10"/>
    <p:sldId id="261" r:id="rId11"/>
    <p:sldId id="318" r:id="rId12"/>
    <p:sldId id="319" r:id="rId13"/>
    <p:sldId id="320" r:id="rId14"/>
    <p:sldId id="284" r:id="rId15"/>
    <p:sldId id="322" r:id="rId16"/>
    <p:sldId id="315" r:id="rId17"/>
    <p:sldId id="316" r:id="rId18"/>
    <p:sldId id="317" r:id="rId19"/>
    <p:sldId id="323" r:id="rId20"/>
    <p:sldId id="288" r:id="rId21"/>
    <p:sldId id="302" r:id="rId22"/>
    <p:sldId id="304" r:id="rId23"/>
    <p:sldId id="300" r:id="rId24"/>
    <p:sldId id="301" r:id="rId25"/>
    <p:sldId id="286" r:id="rId26"/>
    <p:sldId id="287" r:id="rId27"/>
    <p:sldId id="326" r:id="rId28"/>
    <p:sldId id="276" r:id="rId29"/>
    <p:sldId id="327" r:id="rId30"/>
    <p:sldId id="328" r:id="rId31"/>
    <p:sldId id="289" r:id="rId32"/>
    <p:sldId id="290" r:id="rId33"/>
    <p:sldId id="295" r:id="rId34"/>
    <p:sldId id="291" r:id="rId35"/>
    <p:sldId id="293" r:id="rId36"/>
    <p:sldId id="294" r:id="rId37"/>
    <p:sldId id="297" r:id="rId38"/>
    <p:sldId id="299" r:id="rId39"/>
    <p:sldId id="312" r:id="rId40"/>
    <p:sldId id="313" r:id="rId41"/>
    <p:sldId id="285" r:id="rId42"/>
    <p:sldId id="324" r:id="rId43"/>
    <p:sldId id="26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4" autoAdjust="0"/>
    <p:restoredTop sz="86417" autoAdjust="0"/>
  </p:normalViewPr>
  <p:slideViewPr>
    <p:cSldViewPr>
      <p:cViewPr varScale="1">
        <p:scale>
          <a:sx n="75" d="100"/>
          <a:sy n="7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DF6F6-1F97-45AC-96F3-543FCDB731DF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8EE40-576C-4CF1-AFB4-B98D91C0B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London bus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C83F5-3B99-48EE-BF01-AD5AE9BB364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2EB828-3218-40C5-84E6-CB6926E4160F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D4CFC-65FD-4151-BA86-29EE0EA197D5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DB805-BEE0-4B3D-8147-513023E5C412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656B1-B86E-4274-8131-937FD4152DD3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58BD0-07BB-483F-B99B-EA97A872DBC3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30E10-97D7-493B-A38D-EC7D3E791D46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C27BA-FE33-472D-A5D3-BA1C0F95ADD2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218D8-7355-44F0-BCF3-960B248D57A0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754DA0-161D-49A2-B95A-8695869AFCF2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6F1D63-30DF-44D2-A72B-3C8F55DC6A13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D936E6-F5CD-413A-9369-E26F01615AE4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E5C8E3-C158-404E-ACDF-DD514C26CDCB}" type="datetime1">
              <a:rPr lang="en-US" smtClean="0"/>
              <a:pPr/>
              <a:t>1/28/2012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A34B91-F8BD-44C3-A699-9538CF95A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candoastronomy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asterseals.com/tcc-training-pag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stersealsar.com/tcc-training-page" TargetMode="External"/><Relationship Id="rId2" Type="http://schemas.openxmlformats.org/officeDocument/2006/relationships/hyperlink" Target="mailto:dwilkinson@eastersealsar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ctilegraphics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uchgraphics.com/" TargetMode="External"/><Relationship Id="rId3" Type="http://schemas.openxmlformats.org/officeDocument/2006/relationships/hyperlink" Target="http://www.humanware.com/" TargetMode="External"/><Relationship Id="rId7" Type="http://schemas.openxmlformats.org/officeDocument/2006/relationships/hyperlink" Target="http://www.tactilevisioninc.com/" TargetMode="External"/><Relationship Id="rId2" Type="http://schemas.openxmlformats.org/officeDocument/2006/relationships/hyperlink" Target="http://www.ap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albraille.org/" TargetMode="External"/><Relationship Id="rId5" Type="http://schemas.openxmlformats.org/officeDocument/2006/relationships/hyperlink" Target="http://mysite.verizon.net/resvqbxe/princetonbraillists" TargetMode="External"/><Relationship Id="rId10" Type="http://schemas.openxmlformats.org/officeDocument/2006/relationships/hyperlink" Target="http://www.viewinternational.org/" TargetMode="External"/><Relationship Id="rId4" Type="http://schemas.openxmlformats.org/officeDocument/2006/relationships/hyperlink" Target="http://www.nbp.org/" TargetMode="External"/><Relationship Id="rId9" Type="http://schemas.openxmlformats.org/officeDocument/2006/relationships/hyperlink" Target="http://www.youcandoastronomy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ucia@tactilegraphics.org" TargetMode="External"/><Relationship Id="rId2" Type="http://schemas.openxmlformats.org/officeDocument/2006/relationships/hyperlink" Target="http://www.tactilegraphi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wilkinson@easterseal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Teaching Graphicacy: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4000" dirty="0" smtClean="0">
                <a:latin typeface="Arial Black" pitchFamily="34" charset="0"/>
              </a:rPr>
              <a:t>Reading More Than </a:t>
            </a:r>
            <a:r>
              <a:rPr lang="en-US" sz="4000" dirty="0" smtClean="0">
                <a:latin typeface="Arial Black" pitchFamily="34" charset="0"/>
              </a:rPr>
              <a:t>Words</a:t>
            </a:r>
            <a:br>
              <a:rPr lang="en-US" sz="4000" dirty="0" smtClean="0">
                <a:latin typeface="Arial Black" pitchFamily="34" charset="0"/>
              </a:rPr>
            </a:br>
            <a:r>
              <a:rPr lang="en-US" sz="4000" dirty="0" smtClean="0">
                <a:latin typeface="Arial Black" pitchFamily="34" charset="0"/>
              </a:rPr>
              <a:t>Part II</a:t>
            </a:r>
            <a:r>
              <a:rPr lang="en-US" sz="4000" dirty="0" smtClean="0">
                <a:latin typeface="Arial Black" pitchFamily="34" charset="0"/>
              </a:rPr>
              <a:t/>
            </a:r>
            <a:br>
              <a:rPr lang="en-US" sz="4000" dirty="0" smtClean="0">
                <a:latin typeface="Arial Black" pitchFamily="34" charset="0"/>
              </a:rPr>
            </a:b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ATIA 2012</a:t>
            </a: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Orlando FL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Essential component of literacy</a:t>
            </a:r>
          </a:p>
          <a:p>
            <a:endParaRPr lang="en-US" sz="2400" dirty="0" smtClean="0"/>
          </a:p>
          <a:p>
            <a:r>
              <a:rPr lang="en-US" sz="4000" dirty="0" smtClean="0"/>
              <a:t>Often overlooked</a:t>
            </a:r>
          </a:p>
          <a:p>
            <a:endParaRPr lang="en-US" sz="2400" dirty="0" smtClean="0"/>
          </a:p>
          <a:p>
            <a:r>
              <a:rPr lang="en-US" sz="4000" dirty="0" smtClean="0"/>
              <a:t>Rarely taught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590799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i="1" dirty="0" smtClean="0">
              <a:ea typeface="Times New Roman"/>
              <a:cs typeface="Calibri"/>
            </a:endParaRPr>
          </a:p>
          <a:p>
            <a:endParaRPr lang="en-US" sz="5400" dirty="0" smtClean="0">
              <a:ea typeface="Times New Roman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effectLst/>
              </a:rPr>
              <a:t>Graphicacy</a:t>
            </a:r>
            <a:endParaRPr lang="en-US" sz="5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Access to</a:t>
            </a:r>
          </a:p>
          <a:p>
            <a:pPr>
              <a:buNone/>
            </a:pPr>
            <a:r>
              <a:rPr lang="en-US" sz="4000" dirty="0" smtClean="0"/>
              <a:t>		textbooks</a:t>
            </a:r>
          </a:p>
          <a:p>
            <a:pPr>
              <a:buNone/>
            </a:pPr>
            <a:r>
              <a:rPr lang="en-US" sz="4000" dirty="0" smtClean="0"/>
              <a:t>		leisure activities</a:t>
            </a:r>
          </a:p>
          <a:p>
            <a:pPr>
              <a:buNone/>
            </a:pPr>
            <a:r>
              <a:rPr lang="en-US" sz="4000" dirty="0" smtClean="0"/>
              <a:t>		standardized/high stakes 		tests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graphicacy is important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Functioning as an adult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map reading/vacation</a:t>
            </a:r>
          </a:p>
          <a:p>
            <a:pPr>
              <a:buNone/>
            </a:pPr>
            <a:r>
              <a:rPr lang="en-US" sz="4000" dirty="0" smtClean="0"/>
              <a:t>    planning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communication with others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(remodeling the kitchen)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graphicacy is important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Developing your own</a:t>
            </a:r>
          </a:p>
          <a:p>
            <a:pPr>
              <a:buNone/>
            </a:pPr>
            <a:r>
              <a:rPr lang="en-US" sz="4000" dirty="0" smtClean="0"/>
              <a:t>    professional and personal </a:t>
            </a:r>
          </a:p>
          <a:p>
            <a:pPr>
              <a:buNone/>
            </a:pPr>
            <a:r>
              <a:rPr lang="en-US" sz="4000" dirty="0" smtClean="0"/>
              <a:t>    skills</a:t>
            </a:r>
          </a:p>
          <a:p>
            <a:pPr>
              <a:buNone/>
            </a:pPr>
            <a:r>
              <a:rPr lang="en-US" sz="4000" dirty="0" smtClean="0"/>
              <a:t>			</a:t>
            </a:r>
            <a:r>
              <a:rPr lang="en-US" sz="4000" dirty="0" err="1" smtClean="0"/>
              <a:t>iPhone</a:t>
            </a:r>
            <a:r>
              <a:rPr lang="en-US" sz="4000" dirty="0" smtClean="0"/>
              <a:t> book</a:t>
            </a:r>
          </a:p>
          <a:p>
            <a:pPr>
              <a:buNone/>
            </a:pPr>
            <a:r>
              <a:rPr lang="en-US" sz="4000" dirty="0" smtClean="0"/>
              <a:t>			Windows 7</a:t>
            </a:r>
          </a:p>
          <a:p>
            <a:pPr>
              <a:buNone/>
            </a:pPr>
            <a:r>
              <a:rPr lang="en-US" sz="4000" dirty="0" smtClean="0"/>
              <a:t>			Print symbols 						(</a:t>
            </a:r>
            <a:r>
              <a:rPr lang="en-US" sz="4000" dirty="0" err="1" smtClean="0"/>
              <a:t>math,music</a:t>
            </a:r>
            <a:r>
              <a:rPr lang="en-US" sz="4000" dirty="0" smtClean="0"/>
              <a:t>)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graphicacy is important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Kent Cullers, the world’s first blind astronomer said it this way in the book, Touch the Universe: “It has often been said that a picture is worth a thousand words.  Well, for the first time in my career, I get the picture.”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hlinkClick r:id="rId2"/>
              </a:rPr>
              <a:t>http://www.youcandoastronomy.com/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Power of Graphic Literacy and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Tactile information in your environment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Supporting your children in</a:t>
            </a:r>
          </a:p>
          <a:p>
            <a:pPr>
              <a:buNone/>
            </a:pPr>
            <a:r>
              <a:rPr lang="en-US" sz="3600" dirty="0" smtClean="0"/>
              <a:t>     their academics</a:t>
            </a:r>
          </a:p>
          <a:p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parent’s point of view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-304800"/>
            <a:ext cx="4821436" cy="642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87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Students can’t read or “write” graphics</a:t>
            </a:r>
          </a:p>
          <a:p>
            <a:r>
              <a:rPr lang="en-US" sz="4000" dirty="0" smtClean="0"/>
              <a:t>Students don’t know Nemeth Code</a:t>
            </a:r>
          </a:p>
          <a:p>
            <a:r>
              <a:rPr lang="en-US" sz="4000" dirty="0" smtClean="0"/>
              <a:t>Students aren’t flexible in using different access technologies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Higher Ed. DSS offices are saying 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>
              <a:latin typeface="Arial Black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latin typeface="Arial Black" pitchFamily="34" charset="0"/>
              </a:rPr>
              <a:t>Dawn Wilkinson, M.Ed.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latin typeface="Arial Black" pitchFamily="34" charset="0"/>
              </a:rPr>
              <a:t>Assistive Technology Consultant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latin typeface="Arial Black" pitchFamily="34" charset="0"/>
              </a:rPr>
              <a:t>Technology and Curriculum Access Center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latin typeface="Arial Black" pitchFamily="34" charset="0"/>
              </a:rPr>
              <a:t>Easter Seals Arkansas</a:t>
            </a:r>
          </a:p>
          <a:p>
            <a:pPr algn="ctr">
              <a:lnSpc>
                <a:spcPct val="80000"/>
              </a:lnSpc>
              <a:buNone/>
            </a:pPr>
            <a:r>
              <a:rPr lang="en-US" dirty="0" smtClean="0">
                <a:latin typeface="Arial Black" pitchFamily="34" charset="0"/>
                <a:hlinkClick r:id="rId2"/>
              </a:rPr>
              <a:t>http://eastersealsar.com/tcc-training-page</a:t>
            </a:r>
            <a:r>
              <a:rPr lang="en-US" dirty="0" smtClean="0">
                <a:latin typeface="Arial Black" pitchFamily="34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intent of graphic</a:t>
            </a:r>
          </a:p>
          <a:p>
            <a:r>
              <a:rPr lang="en-US" dirty="0" smtClean="0"/>
              <a:t>Decode symbols</a:t>
            </a:r>
          </a:p>
          <a:p>
            <a:r>
              <a:rPr lang="en-US" dirty="0" smtClean="0"/>
              <a:t>Interpret content of graphic</a:t>
            </a:r>
          </a:p>
          <a:p>
            <a:r>
              <a:rPr lang="en-US" dirty="0" smtClean="0"/>
              <a:t>Apply content to task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in Decoding a Graphic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characteristics/significant elements of image- </a:t>
            </a:r>
          </a:p>
          <a:p>
            <a:pPr lvl="1"/>
            <a:r>
              <a:rPr lang="en-US" dirty="0" smtClean="0"/>
              <a:t>land/water on a map, </a:t>
            </a:r>
          </a:p>
          <a:p>
            <a:pPr lvl="1"/>
            <a:r>
              <a:rPr lang="en-US" dirty="0" smtClean="0"/>
              <a:t>blood flow direction on an anatomy diagram</a:t>
            </a:r>
          </a:p>
          <a:p>
            <a:pPr lvl="1"/>
            <a:r>
              <a:rPr lang="en-US" dirty="0" smtClean="0"/>
              <a:t>the sides of a polygon shown in 3-D </a:t>
            </a:r>
          </a:p>
          <a:p>
            <a:pPr marL="341313" lvl="1" indent="-341313">
              <a:buFont typeface="Arial" pitchFamily="34" charset="0"/>
              <a:buChar char="•"/>
            </a:pPr>
            <a:r>
              <a:rPr lang="en-US" dirty="0" smtClean="0"/>
              <a:t>Use the</a:t>
            </a:r>
            <a:r>
              <a:rPr lang="en-US" b="1" dirty="0" smtClean="0"/>
              <a:t> tools </a:t>
            </a:r>
            <a:r>
              <a:rPr lang="en-US" dirty="0" smtClean="0"/>
              <a:t>to communicate through drawing/writing graphic representations</a:t>
            </a:r>
          </a:p>
          <a:p>
            <a:pPr marL="341313" lvl="1" indent="-341313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Older Readers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pPr marL="341313" lvl="1" indent="-341313">
              <a:buFont typeface="Arial" pitchFamily="34" charset="0"/>
              <a:buChar char="•"/>
            </a:pPr>
            <a:r>
              <a:rPr lang="en-US" sz="3600" dirty="0" smtClean="0"/>
              <a:t>System for </a:t>
            </a:r>
          </a:p>
          <a:p>
            <a:pPr marL="741363" lvl="2" indent="-341313"/>
            <a:r>
              <a:rPr lang="en-US" sz="3200" dirty="0" smtClean="0"/>
              <a:t>Scanning graphic and key</a:t>
            </a:r>
          </a:p>
          <a:p>
            <a:pPr marL="741363" lvl="2" indent="-341313"/>
            <a:r>
              <a:rPr lang="en-US" sz="3200" dirty="0" smtClean="0"/>
              <a:t>Searching for specific information</a:t>
            </a:r>
          </a:p>
          <a:p>
            <a:pPr marL="741363" lvl="2" indent="-341313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Ability to identify attributes of symbols used in graphic</a:t>
            </a:r>
          </a:p>
          <a:p>
            <a:pPr lvl="1">
              <a:buNone/>
            </a:pPr>
            <a:r>
              <a:rPr lang="en-US" sz="3200" dirty="0" smtClean="0"/>
              <a:t>	Rough line means rivers, smooth line means state boundaries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Required Skills for Successful </a:t>
            </a:r>
            <a:br>
              <a:rPr lang="en-US" dirty="0" smtClean="0"/>
            </a:br>
            <a:r>
              <a:rPr lang="en-US" dirty="0" smtClean="0"/>
              <a:t>Graphic Reading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Tactile complexity </a:t>
            </a:r>
          </a:p>
          <a:p>
            <a:pPr algn="ctr">
              <a:buNone/>
            </a:pPr>
            <a:r>
              <a:rPr lang="en-US" sz="4400" dirty="0" smtClean="0"/>
              <a:t>	</a:t>
            </a:r>
            <a:r>
              <a:rPr lang="en-US" sz="4400" dirty="0" err="1" smtClean="0"/>
              <a:t>vs</a:t>
            </a:r>
            <a:r>
              <a:rPr lang="en-US" sz="4400" dirty="0" smtClean="0"/>
              <a:t> </a:t>
            </a:r>
          </a:p>
          <a:p>
            <a:pPr algn="ctr">
              <a:buNone/>
            </a:pPr>
            <a:r>
              <a:rPr lang="en-US" sz="4400" dirty="0" smtClean="0"/>
              <a:t>Conceptual complexity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Perspective</a:t>
            </a:r>
          </a:p>
          <a:p>
            <a:r>
              <a:rPr lang="en-US" dirty="0" smtClean="0"/>
              <a:t>Occlusion</a:t>
            </a:r>
          </a:p>
          <a:p>
            <a:r>
              <a:rPr lang="en-US" dirty="0" smtClean="0"/>
              <a:t>Refection</a:t>
            </a:r>
          </a:p>
          <a:p>
            <a:r>
              <a:rPr lang="en-US" dirty="0" smtClean="0"/>
              <a:t>Mirror image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Transposition </a:t>
            </a:r>
          </a:p>
          <a:p>
            <a:r>
              <a:rPr lang="en-US" dirty="0" smtClean="0"/>
              <a:t>Transformation</a:t>
            </a:r>
          </a:p>
          <a:p>
            <a:r>
              <a:rPr lang="en-US" dirty="0" smtClean="0"/>
              <a:t>Rotation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Principles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dirty="0" smtClean="0"/>
              <a:t>1.Where am I?</a:t>
            </a:r>
          </a:p>
          <a:p>
            <a:pPr marL="850392" lvl="1" indent="-457200">
              <a:buFont typeface="Arial" pitchFamily="34" charset="0"/>
              <a:buChar char="•"/>
            </a:pPr>
            <a:r>
              <a:rPr lang="en-US" dirty="0" smtClean="0"/>
              <a:t>Look for title</a:t>
            </a:r>
          </a:p>
          <a:p>
            <a:pPr marL="850392" lvl="1" indent="-457200">
              <a:buFont typeface="Arial" pitchFamily="34" charset="0"/>
              <a:buChar char="•"/>
            </a:pPr>
            <a:r>
              <a:rPr lang="en-US" dirty="0" smtClean="0"/>
              <a:t>Scan whole graphic and key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 Identify a point of reference</a:t>
            </a:r>
          </a:p>
          <a:p>
            <a:pPr marL="620713" lvl="1" indent="-446088">
              <a:buNone/>
            </a:pPr>
            <a:endParaRPr lang="en-US" sz="2700" dirty="0" smtClean="0"/>
          </a:p>
          <a:p>
            <a:pPr marL="620713" lvl="1" indent="-446088">
              <a:buNone/>
            </a:pPr>
            <a:r>
              <a:rPr lang="en-US" sz="2700" dirty="0" smtClean="0"/>
              <a:t>2. Where am I going?</a:t>
            </a:r>
          </a:p>
          <a:p>
            <a:pPr marL="620713" lvl="1" indent="-212725">
              <a:buFont typeface="Arial" pitchFamily="34" charset="0"/>
              <a:buChar char="•"/>
            </a:pPr>
            <a:r>
              <a:rPr lang="en-US" sz="2700" dirty="0" smtClean="0"/>
              <a:t>	</a:t>
            </a:r>
            <a:r>
              <a:rPr lang="en-US" dirty="0" smtClean="0"/>
              <a:t>Look for important clues, prominent textures</a:t>
            </a:r>
          </a:p>
          <a:p>
            <a:pPr marL="620713" lvl="1" indent="-212725">
              <a:buFont typeface="Arial" pitchFamily="34" charset="0"/>
              <a:buChar char="•"/>
            </a:pPr>
            <a:r>
              <a:rPr lang="en-US" dirty="0" smtClean="0"/>
              <a:t>   Compare area textures, trace major and minor</a:t>
            </a:r>
          </a:p>
          <a:p>
            <a:pPr marL="620713" lvl="1" indent="-212725">
              <a:buNone/>
            </a:pPr>
            <a:r>
              <a:rPr lang="en-US" dirty="0" smtClean="0"/>
              <a:t>      lines, examine point symbols</a:t>
            </a:r>
          </a:p>
          <a:p>
            <a:pPr marL="620713" lvl="1" indent="-446088">
              <a:buNone/>
            </a:pPr>
            <a:endParaRPr lang="en-US" sz="2700" dirty="0" smtClean="0"/>
          </a:p>
          <a:p>
            <a:pPr marL="174625" lvl="1" indent="217488"/>
            <a:endParaRPr lang="en-US" dirty="0" smtClean="0"/>
          </a:p>
          <a:p>
            <a:pPr marL="174625" lvl="1" indent="217488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Readers Ask: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What am I looking for?</a:t>
            </a:r>
          </a:p>
          <a:p>
            <a:pPr lvl="2"/>
            <a:r>
              <a:rPr lang="en-US" dirty="0" smtClean="0"/>
              <a:t>Search key for details</a:t>
            </a:r>
          </a:p>
          <a:p>
            <a:pPr lvl="2"/>
            <a:r>
              <a:rPr lang="en-US" dirty="0" smtClean="0"/>
              <a:t>Read labels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4. How do these pieces fit together?</a:t>
            </a:r>
          </a:p>
          <a:p>
            <a:pPr lvl="1"/>
            <a:r>
              <a:rPr lang="en-US" dirty="0" smtClean="0"/>
              <a:t>Actually starts reading the graphic rather than scanning it.</a:t>
            </a:r>
          </a:p>
          <a:p>
            <a:pPr lvl="1"/>
            <a:r>
              <a:rPr lang="en-US" dirty="0" smtClean="0"/>
              <a:t>Moves more slowly and intently</a:t>
            </a:r>
          </a:p>
          <a:p>
            <a:pPr lvl="1"/>
            <a:r>
              <a:rPr lang="en-US" dirty="0" smtClean="0"/>
              <a:t>Begins to put parts into whole picture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Readers Ask, cont’d: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 err="1" smtClean="0"/>
              <a:t>Geometro</a:t>
            </a:r>
            <a:endParaRPr lang="en-US" sz="4000" dirty="0" smtClean="0"/>
          </a:p>
          <a:p>
            <a:pPr lvl="1"/>
            <a:r>
              <a:rPr lang="en-US" sz="4000" dirty="0" smtClean="0"/>
              <a:t>Stack-ups</a:t>
            </a:r>
          </a:p>
          <a:p>
            <a:pPr lvl="1"/>
            <a:r>
              <a:rPr lang="en-US" sz="4000" dirty="0" err="1" smtClean="0"/>
              <a:t>Polydrons</a:t>
            </a:r>
            <a:endParaRPr lang="en-US" sz="4000" dirty="0" smtClean="0"/>
          </a:p>
          <a:p>
            <a:pPr lvl="2">
              <a:buNone/>
            </a:pPr>
            <a:r>
              <a:rPr lang="en-US" sz="4000" dirty="0" smtClean="0"/>
              <a:t>TTP calculators </a:t>
            </a:r>
          </a:p>
          <a:p>
            <a:pPr lvl="2">
              <a:buNone/>
            </a:pPr>
            <a:r>
              <a:rPr lang="en-US" sz="4000" dirty="0" smtClean="0"/>
              <a:t>Geometry Tactile Graphics</a:t>
            </a:r>
          </a:p>
          <a:p>
            <a:pPr lvl="2">
              <a:buNone/>
            </a:pPr>
            <a:r>
              <a:rPr lang="en-US" sz="4000" dirty="0" smtClean="0"/>
              <a:t>Tangible Graphs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Graphicacy-Math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Concrete-Representational and Abstract (single dimensions to multiple dimensions)</a:t>
            </a:r>
          </a:p>
        </p:txBody>
      </p:sp>
      <p:pic>
        <p:nvPicPr>
          <p:cNvPr id="30724" name="Picture 4" descr="Flat order of Polydron blocks"/>
          <p:cNvPicPr>
            <a:picLocks noChangeAspect="1" noChangeArrowheads="1"/>
          </p:cNvPicPr>
          <p:nvPr/>
        </p:nvPicPr>
        <p:blipFill>
          <a:blip r:embed="rId2" cstate="print"/>
          <a:srcRect l="21320" t="11111" r="24028" b="1759"/>
          <a:stretch>
            <a:fillRect/>
          </a:stretch>
        </p:blipFill>
        <p:spPr bwMode="auto">
          <a:xfrm>
            <a:off x="838200" y="2209800"/>
            <a:ext cx="3122613" cy="3124200"/>
          </a:xfrm>
          <a:prstGeom prst="rect">
            <a:avLst/>
          </a:prstGeom>
          <a:noFill/>
        </p:spPr>
      </p:pic>
      <p:pic>
        <p:nvPicPr>
          <p:cNvPr id="30725" name="Picture 5" descr="Photo of Polydron folder into 3 dimensional polyhed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2895600" cy="3200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Periodic Table of Elements (APH and Touch Graphics)</a:t>
            </a:r>
          </a:p>
          <a:p>
            <a:r>
              <a:rPr lang="en-US" sz="4000" dirty="0" smtClean="0"/>
              <a:t>APH Science series</a:t>
            </a:r>
          </a:p>
          <a:p>
            <a:r>
              <a:rPr lang="en-US" sz="4000" dirty="0" smtClean="0"/>
              <a:t>TTP science graphics</a:t>
            </a:r>
          </a:p>
          <a:p>
            <a:r>
              <a:rPr lang="en-US" sz="4000" dirty="0" smtClean="0"/>
              <a:t>Independence Science</a:t>
            </a:r>
          </a:p>
          <a:p>
            <a:r>
              <a:rPr lang="en-US" sz="4000" dirty="0" smtClean="0"/>
              <a:t>Touch the … Series (astronomy)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Graphicacy- Science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Technology and Curriculum Access Center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610600" cy="1143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000" dirty="0"/>
              <a:t>A program operated by Easter Seals Arkansas in collaboration with the Arkansas Department of Education, Special Education Unit and the Southwest American’s with Disabilities Act Center DBTAC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3124200"/>
            <a:ext cx="7162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501-227-3604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Toll-free: 877-533-3600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Fax: 501-227-3601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hlinkClick r:id="rId2"/>
              </a:rPr>
              <a:t>dwilkinson@eastersealsar.com</a:t>
            </a:r>
            <a:r>
              <a:rPr lang="en-US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hlinkClick r:id="rId3"/>
              </a:rPr>
              <a:t>http://eastersealsar.com/tcc-training-page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pic>
        <p:nvPicPr>
          <p:cNvPr id="41989" name="Picture 5" descr="Logo of Easter Seals L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76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Logo for the Arkansas Department of Educ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895600"/>
            <a:ext cx="148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DBTAC Southwest ADA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733800"/>
            <a:ext cx="2590800" cy="149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World Maps (APH, Princeton </a:t>
            </a:r>
            <a:r>
              <a:rPr lang="en-US" sz="3200" dirty="0" err="1" smtClean="0"/>
              <a:t>Braillists</a:t>
            </a:r>
            <a:r>
              <a:rPr lang="en-US" sz="3200" dirty="0" smtClean="0"/>
              <a:t>, Tactile Vision Inc, Touch Graphics)</a:t>
            </a:r>
          </a:p>
          <a:p>
            <a:r>
              <a:rPr lang="en-US" sz="3200" dirty="0" smtClean="0"/>
              <a:t>Consumable outline maps (APH, Coloring pages resources, publishers’ websites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Graphicacy- </a:t>
            </a:r>
            <a:br>
              <a:rPr lang="en-US" dirty="0" smtClean="0"/>
            </a:br>
            <a:r>
              <a:rPr lang="en-US" dirty="0" smtClean="0"/>
              <a:t>Social Studies and Geography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learning process:</a:t>
            </a:r>
          </a:p>
          <a:p>
            <a:pPr>
              <a:buNone/>
            </a:pPr>
            <a:r>
              <a:rPr lang="en-US" dirty="0" smtClean="0"/>
              <a:t>		Concrete                       3-dimensional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	      Manipulative                        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 Abstract                       2-dimensional</a:t>
            </a:r>
          </a:p>
          <a:p>
            <a:pPr>
              <a:buNone/>
            </a:pPr>
            <a:r>
              <a:rPr lang="en-US" dirty="0" smtClean="0"/>
              <a:t>						    solid drawing</a:t>
            </a:r>
          </a:p>
          <a:p>
            <a:pPr>
              <a:buNone/>
            </a:pPr>
            <a:r>
              <a:rPr lang="en-US" dirty="0" smtClean="0"/>
              <a:t>						    outline shape</a:t>
            </a:r>
          </a:p>
          <a:p>
            <a:pPr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Mental Images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020094" y="23233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20094" y="3237706"/>
            <a:ext cx="532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1. Exposure</a:t>
            </a:r>
          </a:p>
          <a:p>
            <a:pPr>
              <a:buNone/>
            </a:pPr>
            <a:r>
              <a:rPr lang="en-US" dirty="0" smtClean="0"/>
              <a:t>2. Experience</a:t>
            </a:r>
          </a:p>
          <a:p>
            <a:pPr>
              <a:buNone/>
            </a:pPr>
            <a:r>
              <a:rPr lang="en-US" dirty="0" smtClean="0"/>
              <a:t>3. Exploring</a:t>
            </a:r>
          </a:p>
          <a:p>
            <a:pPr>
              <a:buNone/>
            </a:pPr>
            <a:r>
              <a:rPr lang="en-US" dirty="0" smtClean="0"/>
              <a:t>4. Enthusiasm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Mental Images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 C’s of Communication:</a:t>
            </a:r>
          </a:p>
          <a:p>
            <a:r>
              <a:rPr lang="en-US" dirty="0" smtClean="0"/>
              <a:t>Compare</a:t>
            </a:r>
          </a:p>
          <a:p>
            <a:r>
              <a:rPr lang="en-US" dirty="0" smtClean="0"/>
              <a:t>Categorize</a:t>
            </a:r>
          </a:p>
          <a:p>
            <a:r>
              <a:rPr lang="en-US" dirty="0" smtClean="0"/>
              <a:t>Comprehend</a:t>
            </a:r>
          </a:p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Language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involvement with others in the environment</a:t>
            </a:r>
          </a:p>
          <a:p>
            <a:r>
              <a:rPr lang="en-US" dirty="0" smtClean="0"/>
              <a:t>Experience, as opposed to “just” language</a:t>
            </a:r>
          </a:p>
          <a:p>
            <a:r>
              <a:rPr lang="en-US" dirty="0" smtClean="0"/>
              <a:t>Developing concepts of “chair-</a:t>
            </a:r>
            <a:r>
              <a:rPr lang="en-US" dirty="0" err="1" smtClean="0"/>
              <a:t>ness</a:t>
            </a:r>
            <a:r>
              <a:rPr lang="en-US" dirty="0" smtClean="0"/>
              <a:t>”, “nose-</a:t>
            </a:r>
            <a:r>
              <a:rPr lang="en-US" dirty="0" err="1" smtClean="0"/>
              <a:t>ness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Begin to Identify characteristics and features of things encountered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Exposure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tie things exposed to together</a:t>
            </a:r>
          </a:p>
          <a:p>
            <a:r>
              <a:rPr lang="en-US" dirty="0" smtClean="0"/>
              <a:t>Begin to establish how they are related</a:t>
            </a:r>
          </a:p>
          <a:p>
            <a:r>
              <a:rPr lang="en-US" dirty="0" smtClean="0"/>
              <a:t>Manipulate within the environment</a:t>
            </a:r>
          </a:p>
          <a:p>
            <a:pPr>
              <a:buNone/>
            </a:pPr>
            <a:r>
              <a:rPr lang="en-US" dirty="0" smtClean="0"/>
              <a:t>	(using </a:t>
            </a:r>
            <a:r>
              <a:rPr lang="en-US" dirty="0" err="1" smtClean="0"/>
              <a:t>manipulatives</a:t>
            </a:r>
            <a:r>
              <a:rPr lang="en-US" dirty="0" smtClean="0"/>
              <a:t> is vital!)</a:t>
            </a:r>
          </a:p>
          <a:p>
            <a:r>
              <a:rPr lang="en-US" dirty="0" smtClean="0"/>
              <a:t>Match language with experience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Experience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" y="304800"/>
            <a:ext cx="8107680" cy="54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Independently explore with intent of gathering information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</a:p>
          <a:p>
            <a:pPr lvl="1"/>
            <a:r>
              <a:rPr lang="en-US" dirty="0" smtClean="0"/>
              <a:t>Spatial awareness</a:t>
            </a:r>
          </a:p>
          <a:p>
            <a:pPr lvl="1"/>
            <a:r>
              <a:rPr lang="en-US" dirty="0" smtClean="0"/>
              <a:t>Organized scanning skills</a:t>
            </a:r>
          </a:p>
          <a:p>
            <a:pPr lvl="1"/>
            <a:r>
              <a:rPr lang="en-US" dirty="0" smtClean="0"/>
              <a:t>Part-to-whole assembly</a:t>
            </a:r>
          </a:p>
          <a:p>
            <a:pPr lvl="1"/>
            <a:r>
              <a:rPr lang="en-US" dirty="0" smtClean="0"/>
              <a:t>Tactual discrimination (identifying symbols, selecting landmarks)</a:t>
            </a:r>
          </a:p>
          <a:p>
            <a:pPr lvl="1"/>
            <a:r>
              <a:rPr lang="en-US" dirty="0" smtClean="0"/>
              <a:t>Language skills (labels, etc.)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Exploring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at finding information independently</a:t>
            </a:r>
          </a:p>
          <a:p>
            <a:r>
              <a:rPr lang="en-US" dirty="0" smtClean="0"/>
              <a:t>Curiosity increases</a:t>
            </a:r>
          </a:p>
          <a:p>
            <a:r>
              <a:rPr lang="en-US" dirty="0" smtClean="0"/>
              <a:t>Becomes “do-</a:t>
            </a:r>
            <a:r>
              <a:rPr lang="en-US" dirty="0" err="1" smtClean="0"/>
              <a:t>er</a:t>
            </a:r>
            <a:r>
              <a:rPr lang="en-US" dirty="0" smtClean="0"/>
              <a:t>” as opposed to “done to”</a:t>
            </a:r>
          </a:p>
          <a:p>
            <a:r>
              <a:rPr lang="en-US" dirty="0" smtClean="0"/>
              <a:t>Positive self-concept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Enthusiasm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skill development</a:t>
            </a:r>
          </a:p>
          <a:p>
            <a:pPr lvl="1"/>
            <a:r>
              <a:rPr lang="en-US" dirty="0" smtClean="0"/>
              <a:t>Existing resources for teaching each skill</a:t>
            </a:r>
          </a:p>
          <a:p>
            <a:pPr lvl="1"/>
            <a:r>
              <a:rPr lang="en-US" dirty="0" smtClean="0"/>
              <a:t>Additional recommended activities</a:t>
            </a:r>
          </a:p>
          <a:p>
            <a:r>
              <a:rPr lang="en-US" dirty="0" smtClean="0"/>
              <a:t>Tactile Strategies (for the learner)</a:t>
            </a:r>
          </a:p>
          <a:p>
            <a:r>
              <a:rPr lang="en-US" dirty="0" smtClean="0"/>
              <a:t>Listing of skills required for high-stakes tests, by grade level</a:t>
            </a:r>
          </a:p>
          <a:p>
            <a:r>
              <a:rPr lang="en-US" dirty="0" smtClean="0"/>
              <a:t>Evaluation tools (checklists of competencies) </a:t>
            </a:r>
          </a:p>
          <a:p>
            <a:r>
              <a:rPr lang="en-US" dirty="0" smtClean="0"/>
              <a:t>Extensive resource list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Highlights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Lucia Hasty. MA, CTVI</a:t>
            </a:r>
          </a:p>
          <a:p>
            <a:pPr algn="ctr"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b="1" dirty="0">
                <a:latin typeface="Arial Black" pitchFamily="34" charset="0"/>
              </a:rPr>
              <a:t>B</a:t>
            </a:r>
            <a:r>
              <a:rPr lang="en-US" b="1" dirty="0" smtClean="0">
                <a:latin typeface="Arial Black" pitchFamily="34" charset="0"/>
              </a:rPr>
              <a:t>raille &amp; Tactile Graphics Consultant</a:t>
            </a:r>
          </a:p>
          <a:p>
            <a:pPr algn="ctr"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</a:rPr>
              <a:t>Rocky Mountain Braille Associates</a:t>
            </a:r>
          </a:p>
          <a:p>
            <a:pPr algn="ctr"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 Black" pitchFamily="34" charset="0"/>
                <a:hlinkClick r:id="rId2"/>
              </a:rPr>
              <a:t>www.tactilegraphics.org</a:t>
            </a:r>
            <a:r>
              <a:rPr lang="en-US" b="1" dirty="0" smtClean="0">
                <a:latin typeface="Arial Black" pitchFamily="34" charset="0"/>
              </a:rPr>
              <a:t> 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skills checklist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083" y="1481138"/>
            <a:ext cx="55078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www.aph.org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www.humanware.com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4"/>
              </a:rPr>
              <a:t>www.nbp.org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http://mysite.verizon.net/resvqbxe/princetonbraillists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www.nationalbraille.org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/>
              </a:rPr>
              <a:t>www.tactilevisioninc.com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hlinkClick r:id="rId8"/>
              </a:rPr>
              <a:t>www.touchgraphics.com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9"/>
              </a:rPr>
              <a:t>www.youcandoastronomy.com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www.viewinternational.org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Graphics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If you are interested in</a:t>
            </a:r>
          </a:p>
          <a:p>
            <a:r>
              <a:rPr lang="en-US" sz="3600" dirty="0" smtClean="0"/>
              <a:t>Suggesting content or topics</a:t>
            </a:r>
          </a:p>
          <a:p>
            <a:r>
              <a:rPr lang="en-US" sz="3600" dirty="0" smtClean="0"/>
              <a:t>Field testing curriculum</a:t>
            </a:r>
          </a:p>
          <a:p>
            <a:r>
              <a:rPr lang="en-US" sz="3600" dirty="0" smtClean="0"/>
              <a:t>Additional information on topics we covered today</a:t>
            </a:r>
          </a:p>
          <a:p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Us!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hlinkClick r:id="rId2"/>
              </a:rPr>
              <a:t>www.TactileGraphics.org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Email:</a:t>
            </a:r>
          </a:p>
          <a:p>
            <a:pPr algn="ctr">
              <a:buNone/>
            </a:pPr>
            <a:r>
              <a:rPr lang="en-US" sz="4800" dirty="0" smtClean="0">
                <a:hlinkClick r:id="rId3"/>
              </a:rPr>
              <a:t>Lucia@tactilegraphics.org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latin typeface="Arial" charset="0"/>
                <a:hlinkClick r:id="rId4"/>
              </a:rPr>
              <a:t>dwilkinson@eastersealsar.com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this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562600"/>
          </a:xfrm>
        </p:spPr>
        <p:txBody>
          <a:bodyPr>
            <a:normAutofit/>
          </a:bodyPr>
          <a:lstStyle/>
          <a:p>
            <a:pPr marL="49213" indent="-49213">
              <a:buNone/>
            </a:pPr>
            <a:r>
              <a:rPr lang="en-US" sz="4000" dirty="0" smtClean="0">
                <a:latin typeface="Arial Black" pitchFamily="34" charset="0"/>
              </a:rPr>
              <a:t>How interpreting tactile graphics relies on spatial concepts and discover resources for teaching these skills.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 Black" pitchFamily="34" charset="0"/>
              </a:rPr>
              <a:t>Workshop Objective 1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8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 Black" pitchFamily="34" charset="0"/>
              </a:rPr>
              <a:t>Sequence of basic skill development in a continuum required for interpreting a tactile graphic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 Black" pitchFamily="34" charset="0"/>
              </a:rPr>
              <a:t>Workshop Objective 2</a:t>
            </a:r>
            <a:endParaRPr lang="en-US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Arial Black" pitchFamily="34" charset="0"/>
              </a:rPr>
              <a:t>How tactile graphics serve to teach spatial concepts and discover resources for teaching these skills.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 Black" pitchFamily="34" charset="0"/>
              </a:rPr>
              <a:t>Workshop Objective 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About the curriculum</a:t>
            </a:r>
          </a:p>
          <a:p>
            <a:endParaRPr lang="en-US" sz="4000" dirty="0" smtClean="0"/>
          </a:p>
          <a:p>
            <a:r>
              <a:rPr lang="en-US" sz="4000" dirty="0" smtClean="0"/>
              <a:t>About the continuum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Introduction</a:t>
            </a:r>
            <a:endParaRPr lang="en-US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75456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a typeface="Times New Roman"/>
                <a:cs typeface="Calibri"/>
              </a:rPr>
              <a:t>Visually rich environment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a typeface="Times New Roman"/>
              <a:cs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a typeface="Times New Roman"/>
                <a:cs typeface="Calibri"/>
              </a:rPr>
              <a:t>Sighted learners- constantly 	entertained</a:t>
            </a:r>
            <a:r>
              <a:rPr lang="en-US" sz="3600" baseline="0" dirty="0" smtClean="0">
                <a:ea typeface="Times New Roman"/>
                <a:cs typeface="Calibri"/>
              </a:rPr>
              <a:t> </a:t>
            </a:r>
            <a:r>
              <a:rPr lang="en-US" sz="3600" dirty="0" smtClean="0">
                <a:ea typeface="Times New Roman"/>
                <a:cs typeface="Calibri"/>
              </a:rPr>
              <a:t>with graphics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a typeface="Times New Roman"/>
              <a:cs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a typeface="Times New Roman"/>
                <a:cs typeface="Calibri"/>
              </a:rPr>
              <a:t>Written communication increasingly 	image-dependent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a typeface="Times New Roman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Lucia Hasty and Dawn Wilkinson 12/2011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 smtClean="0">
                <a:ea typeface="Times New Roman"/>
                <a:cs typeface="Calibri"/>
              </a:rPr>
              <a:t>Graphicacy</a:t>
            </a:r>
            <a:endParaRPr lang="en-US" sz="6000" dirty="0" smtClean="0">
              <a:ea typeface="Times New Roman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4B91-F8BD-44C3-A699-9538CF95A4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1297</TotalTime>
  <Words>1138</Words>
  <Application>Microsoft Office PowerPoint</Application>
  <PresentationFormat>On-screen Show (4:3)</PresentationFormat>
  <Paragraphs>305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Concourse</vt:lpstr>
      <vt:lpstr>Teaching Graphicacy: Reading More Than Words Part II </vt:lpstr>
      <vt:lpstr>Slide 2</vt:lpstr>
      <vt:lpstr>Technology and Curriculum Access Center</vt:lpstr>
      <vt:lpstr>Slide 4</vt:lpstr>
      <vt:lpstr>Workshop Objective 1</vt:lpstr>
      <vt:lpstr>Workshop Objective 2</vt:lpstr>
      <vt:lpstr>Workshop Objective 3</vt:lpstr>
      <vt:lpstr>Introduction</vt:lpstr>
      <vt:lpstr>Graphicacy</vt:lpstr>
      <vt:lpstr>Graphicacy</vt:lpstr>
      <vt:lpstr>Why graphicacy is important</vt:lpstr>
      <vt:lpstr>Why graphicacy is important</vt:lpstr>
      <vt:lpstr>Why graphicacy is important</vt:lpstr>
      <vt:lpstr>The Power of Graphic Literacy and Technology</vt:lpstr>
      <vt:lpstr>From a parent’s point of view</vt:lpstr>
      <vt:lpstr>Slide 16</vt:lpstr>
      <vt:lpstr>Slide 17</vt:lpstr>
      <vt:lpstr>Slide 18</vt:lpstr>
      <vt:lpstr>The Higher Ed. DSS offices are saying …</vt:lpstr>
      <vt:lpstr>Tasks in Decoding a Graphic</vt:lpstr>
      <vt:lpstr>For Older Readers</vt:lpstr>
      <vt:lpstr>Required Skills for Successful  Graphic Reading</vt:lpstr>
      <vt:lpstr>Slide 23</vt:lpstr>
      <vt:lpstr>Visual Principles</vt:lpstr>
      <vt:lpstr>Successful Readers Ask:</vt:lpstr>
      <vt:lpstr>Successful Readers Ask, cont’d:</vt:lpstr>
      <vt:lpstr>Tools for Graphicacy-Math</vt:lpstr>
      <vt:lpstr>Concrete-Representational and Abstract (single dimensions to multiple dimensions)</vt:lpstr>
      <vt:lpstr>Tools for Graphicacy- Science</vt:lpstr>
      <vt:lpstr>Tools for Graphicacy-  Social Studies and Geography</vt:lpstr>
      <vt:lpstr>Building Mental Images</vt:lpstr>
      <vt:lpstr>Building Mental Images</vt:lpstr>
      <vt:lpstr>Role of Language</vt:lpstr>
      <vt:lpstr>1. Exposure </vt:lpstr>
      <vt:lpstr>2. Experience </vt:lpstr>
      <vt:lpstr>Slide 36</vt:lpstr>
      <vt:lpstr>3. Exploring</vt:lpstr>
      <vt:lpstr>4. Enthusiasm</vt:lpstr>
      <vt:lpstr>Curriculum Highlights</vt:lpstr>
      <vt:lpstr>Example of skills checklist</vt:lpstr>
      <vt:lpstr>Graphics Resources</vt:lpstr>
      <vt:lpstr>Contact Us!</vt:lpstr>
      <vt:lpstr>Download this powerpoint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FOR OPPORTUNITY</dc:title>
  <dc:creator>Lucia</dc:creator>
  <cp:lastModifiedBy>Lucia</cp:lastModifiedBy>
  <cp:revision>122</cp:revision>
  <dcterms:created xsi:type="dcterms:W3CDTF">2011-03-15T18:23:44Z</dcterms:created>
  <dcterms:modified xsi:type="dcterms:W3CDTF">2012-01-28T11:37:22Z</dcterms:modified>
</cp:coreProperties>
</file>