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8" r:id="rId2"/>
    <p:sldId id="257" r:id="rId3"/>
    <p:sldId id="262" r:id="rId4"/>
    <p:sldId id="259" r:id="rId5"/>
    <p:sldId id="260" r:id="rId6"/>
    <p:sldId id="268" r:id="rId7"/>
    <p:sldId id="261" r:id="rId8"/>
    <p:sldId id="269" r:id="rId9"/>
    <p:sldId id="306" r:id="rId10"/>
    <p:sldId id="305" r:id="rId11"/>
    <p:sldId id="270" r:id="rId12"/>
    <p:sldId id="289" r:id="rId13"/>
    <p:sldId id="290" r:id="rId14"/>
    <p:sldId id="291" r:id="rId15"/>
    <p:sldId id="292" r:id="rId16"/>
    <p:sldId id="293" r:id="rId17"/>
    <p:sldId id="294" r:id="rId18"/>
    <p:sldId id="303" r:id="rId19"/>
    <p:sldId id="295" r:id="rId20"/>
    <p:sldId id="297" r:id="rId21"/>
    <p:sldId id="299" r:id="rId22"/>
    <p:sldId id="296" r:id="rId23"/>
    <p:sldId id="308" r:id="rId24"/>
    <p:sldId id="309" r:id="rId25"/>
    <p:sldId id="310" r:id="rId26"/>
    <p:sldId id="271" r:id="rId27"/>
    <p:sldId id="272" r:id="rId28"/>
    <p:sldId id="273" r:id="rId29"/>
    <p:sldId id="274" r:id="rId30"/>
    <p:sldId id="275" r:id="rId31"/>
    <p:sldId id="276" r:id="rId32"/>
    <p:sldId id="307" r:id="rId33"/>
    <p:sldId id="312" r:id="rId34"/>
    <p:sldId id="311" r:id="rId35"/>
    <p:sldId id="277" r:id="rId36"/>
    <p:sldId id="278" r:id="rId37"/>
    <p:sldId id="279" r:id="rId38"/>
    <p:sldId id="280" r:id="rId39"/>
    <p:sldId id="313" r:id="rId40"/>
    <p:sldId id="282" r:id="rId41"/>
    <p:sldId id="281" r:id="rId42"/>
    <p:sldId id="284" r:id="rId43"/>
    <p:sldId id="26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40" autoAdjust="0"/>
  </p:normalViewPr>
  <p:slideViewPr>
    <p:cSldViewPr>
      <p:cViewPr varScale="1">
        <p:scale>
          <a:sx n="44" d="100"/>
          <a:sy n="44" d="100"/>
        </p:scale>
        <p:origin x="-9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D058F9-FD53-46A0-9B7F-2F324AF321C4}" type="datetimeFigureOut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B0D320-2711-4D07-9189-C92375D0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London bus story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EBB29B-3496-453C-BB1C-759A1CCF7F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CDF070-AF7E-4A4D-8364-D0DEC0BCE89F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C1DBFD-0B4A-4133-862E-D7D9849C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2144-03ED-4AA4-8A5E-D577A69BAF34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E825-5FED-430A-9288-E27DF8AAF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03DB7-C738-4FB0-A107-17507795E5E2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B71C-6F63-4D1E-8118-CF57CDC3D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4C92-A51C-4176-BCC1-94BC7809D160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AAFA-69CD-46B1-B6B5-83E4C2951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EA5663-D320-4964-AF0E-C18F3CCBA186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EC743-D94E-4C1B-BEAC-D0702F8C1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B74E81-9D4B-49D8-AAEC-4D7FB70AD087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21EB2-EF4A-4089-8CE1-0AA0AD92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A8F8E8-5424-4F7A-961C-3E8F7A40CE5A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B08681-38F1-4E14-987C-D5D39A9B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A4ECCF-34F2-4C62-8E66-BB24A58F065C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2FBB36-E8A7-48AC-BBA7-828AAD0D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7B21-CA3B-4F0B-8573-83DEB196ECDB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192E-A250-477B-92C3-AC653A787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199861-60B6-4331-8CCF-D0FDB6ACCC4B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35C18-75F5-4383-855F-EA13AA8C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D71D789-4DBB-44DF-BBDA-CB8CA902A5C3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F35907-2F0E-41AB-8785-74FC011F7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3799F4-641B-4D9E-B971-40910D3BCB00}" type="datetime1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6F38B28-F26E-4E52-B52B-03BC8DBAF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p.org/ic/nbp/SADI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sealsar.com/tcc-training-pa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h.org/products/presentation/squid.pp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bp.org/ic/nbp/TAC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sealsar.com/tcc-training-page" TargetMode="External"/><Relationship Id="rId2" Type="http://schemas.openxmlformats.org/officeDocument/2006/relationships/hyperlink" Target="mailto:dwilkinson@eastersealsar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kistix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actilevisioninc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thermoform.com/swell.htm" TargetMode="External"/><Relationship Id="rId2" Type="http://schemas.openxmlformats.org/officeDocument/2006/relationships/hyperlink" Target="http://www.humanware.com/en-usa/products/braille_and_speech/braille_embossers_and_writers/_details/id_94/piaf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pro-tronics.com/tie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railler.com/phoenix.htm" TargetMode="External"/><Relationship Id="rId2" Type="http://schemas.openxmlformats.org/officeDocument/2006/relationships/hyperlink" Target="http://www.viewplus.com/images/EmprintSpotDot_Fire+Ice_80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actilegraphics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uchgraphics.com/catalog/popup_image.php?pID=33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candoastronomy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@tactilegraphics.org" TargetMode="External"/><Relationship Id="rId2" Type="http://schemas.openxmlformats.org/officeDocument/2006/relationships/hyperlink" Target="http://www.tactilegraphic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wilkinson@easterseals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p.org/ic/nbp/BPM.html?id=Dfk7Aq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p.org/ic/nbp/BPM.html?id=Dfk7Aq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 Black" pitchFamily="34" charset="0"/>
              </a:rPr>
              <a:t>Teaching Graphicacy: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4000" dirty="0" smtClean="0">
                <a:latin typeface="Arial Black" pitchFamily="34" charset="0"/>
              </a:rPr>
              <a:t>Reading More Than Words</a:t>
            </a:r>
            <a:br>
              <a:rPr lang="en-US" sz="4000" dirty="0" smtClean="0">
                <a:latin typeface="Arial Black" pitchFamily="34" charset="0"/>
              </a:rPr>
            </a:br>
            <a:r>
              <a:rPr lang="en-US" sz="4000" dirty="0" smtClean="0">
                <a:latin typeface="Arial Black" pitchFamily="34" charset="0"/>
              </a:rPr>
              <a:t>Part I</a:t>
            </a:r>
            <a:br>
              <a:rPr lang="en-US" sz="4000" dirty="0" smtClean="0">
                <a:latin typeface="Arial Black" pitchFamily="34" charset="0"/>
              </a:rPr>
            </a:br>
            <a:endParaRPr lang="en-US" sz="4000" dirty="0">
              <a:latin typeface="Arial Black" pitchFamily="34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ATIA Orlando 2012</a:t>
            </a:r>
          </a:p>
          <a:p>
            <a:pPr marR="0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Orlando, FL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A50EE-3DC4-4B46-B389-C9387A61D7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A799A8-E92F-4A91-B7EF-F2758853D1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7950" y="588963"/>
            <a:ext cx="9251950" cy="4516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Not only do graphics provide the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first step in Braille literacy, but graphics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allow students to continue into the most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advanced academic tasks, from counting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to standardized testing to physics.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Arial Black" pitchFamily="34" charset="0"/>
                <a:hlinkClick r:id="rId2"/>
              </a:rPr>
              <a:t>http://www.nbp.org/ic/nbp/SADIE.html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Arial Black" pitchFamily="34" charset="0"/>
              </a:rPr>
              <a:t>The Test of True Braille Literacy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EED16-59A8-473A-890B-E8D02B6874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The learning process: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Concrete                      3-dimensional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	   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Manipulative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             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		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Abstract                       2-dimensional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				    solid drawing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				    outline shape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Building Mental Images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096294" y="2628106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97087" y="3846513"/>
            <a:ext cx="5318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C45ADE-7324-40C4-9E7E-DF9FA8E19F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</a:t>
            </a:r>
            <a:r>
              <a:rPr lang="en-US" sz="3600" dirty="0" smtClean="0"/>
              <a:t>1. Exposure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3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/>
              <a:t>2. Experience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3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/>
              <a:t>3. Exploring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3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/>
              <a:t>4. Enthusiasm </a:t>
            </a:r>
            <a:endParaRPr lang="en-US" sz="3600" dirty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Building Mental Images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64E59E-A21B-4BBD-8B01-B9E02772C3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r>
              <a:rPr lang="en-US" dirty="0" smtClean="0"/>
              <a:t>Active involvement with others in the environment</a:t>
            </a:r>
          </a:p>
          <a:p>
            <a:endParaRPr lang="en-US" dirty="0" smtClean="0"/>
          </a:p>
          <a:p>
            <a:r>
              <a:rPr lang="en-US" dirty="0" smtClean="0"/>
              <a:t>Experience, as opposed to “just” language</a:t>
            </a:r>
          </a:p>
          <a:p>
            <a:endParaRPr lang="en-US" dirty="0" smtClean="0"/>
          </a:p>
          <a:p>
            <a:r>
              <a:rPr lang="en-US" dirty="0" smtClean="0"/>
              <a:t>Developing concepts of “chair-</a:t>
            </a:r>
            <a:r>
              <a:rPr lang="en-US" dirty="0" err="1" smtClean="0"/>
              <a:t>ness</a:t>
            </a:r>
            <a:r>
              <a:rPr lang="en-US" dirty="0" smtClean="0"/>
              <a:t>”, “nose-</a:t>
            </a:r>
            <a:r>
              <a:rPr lang="en-US" dirty="0" err="1" smtClean="0"/>
              <a:t>nes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Begin to Identify characteristics and features of things encountered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 Exposure </a:t>
            </a:r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2812F3-1DAE-4C21-80E8-2BA0C3FB79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1600200" y="1143000"/>
            <a:ext cx="5562600" cy="3200400"/>
            <a:chOff x="2110" y="1590"/>
            <a:chExt cx="2660" cy="1620"/>
          </a:xfrm>
        </p:grpSpPr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 flipV="1">
              <a:off x="2110" y="1590"/>
              <a:ext cx="2100" cy="162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1" name="AutoShape 7"/>
            <p:cNvCxnSpPr>
              <a:cxnSpLocks noChangeShapeType="1"/>
            </p:cNvCxnSpPr>
            <p:nvPr/>
          </p:nvCxnSpPr>
          <p:spPr bwMode="auto">
            <a:xfrm>
              <a:off x="3200" y="2340"/>
              <a:ext cx="600" cy="87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2" name="AutoShape 6"/>
            <p:cNvCxnSpPr>
              <a:cxnSpLocks noChangeShapeType="1"/>
            </p:cNvCxnSpPr>
            <p:nvPr/>
          </p:nvCxnSpPr>
          <p:spPr bwMode="auto">
            <a:xfrm flipV="1">
              <a:off x="3800" y="2480"/>
              <a:ext cx="970" cy="73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3" name="AutoShape 5"/>
            <p:cNvCxnSpPr>
              <a:cxnSpLocks noChangeShapeType="1"/>
            </p:cNvCxnSpPr>
            <p:nvPr/>
          </p:nvCxnSpPr>
          <p:spPr bwMode="auto">
            <a:xfrm>
              <a:off x="3800" y="1890"/>
              <a:ext cx="590" cy="85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609600" y="56388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From </a:t>
            </a:r>
            <a:r>
              <a:rPr lang="en-US" i="1">
                <a:latin typeface="Lucida Sans Unicode" pitchFamily="34" charset="0"/>
              </a:rPr>
              <a:t>Teaching Touch</a:t>
            </a:r>
            <a:r>
              <a:rPr lang="en-US">
                <a:latin typeface="Lucida Sans Unicode" pitchFamily="34" charset="0"/>
              </a:rPr>
              <a:t> by Lois Harrell</a:t>
            </a:r>
          </a:p>
        </p:txBody>
      </p:sp>
      <p:sp>
        <p:nvSpPr>
          <p:cNvPr id="2355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795921-C734-411F-B26C-87CCDA3AB6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tie things exposed to together</a:t>
            </a:r>
          </a:p>
          <a:p>
            <a:endParaRPr lang="en-US" dirty="0" smtClean="0"/>
          </a:p>
          <a:p>
            <a:r>
              <a:rPr lang="en-US" dirty="0" smtClean="0"/>
              <a:t>Begin to establish how they are related</a:t>
            </a:r>
          </a:p>
          <a:p>
            <a:endParaRPr lang="en-US" dirty="0" smtClean="0"/>
          </a:p>
          <a:p>
            <a:r>
              <a:rPr lang="en-US" dirty="0" smtClean="0"/>
              <a:t>Manipulate within the environment</a:t>
            </a:r>
          </a:p>
          <a:p>
            <a:pPr>
              <a:buFont typeface="Wingdings 3" pitchFamily="18" charset="2"/>
              <a:buNone/>
            </a:pPr>
            <a:r>
              <a:rPr lang="en-US" dirty="0" smtClean="0"/>
              <a:t>	(using </a:t>
            </a:r>
            <a:r>
              <a:rPr lang="en-US" dirty="0" err="1" smtClean="0"/>
              <a:t>manipulatives</a:t>
            </a:r>
            <a:r>
              <a:rPr lang="en-US" dirty="0" smtClean="0"/>
              <a:t> is vital!)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  <a:p>
            <a:r>
              <a:rPr lang="en-US" dirty="0" smtClean="0"/>
              <a:t>Match language with experience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2. Experience	</a:t>
            </a:r>
            <a:endParaRPr lang="en-US" dirty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99AD0C-D196-4E54-AA93-F45AF84240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438" y="304800"/>
            <a:ext cx="8107362" cy="5478463"/>
          </a:xfrm>
        </p:spPr>
      </p:pic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4538CD-657C-4E5D-9D27-A0215B3C66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dirty="0" smtClean="0"/>
              <a:t>Consider</a:t>
            </a:r>
          </a:p>
          <a:p>
            <a:r>
              <a:rPr lang="en-US" dirty="0" smtClean="0"/>
              <a:t>Experience of learner in reading graphics</a:t>
            </a:r>
          </a:p>
          <a:p>
            <a:r>
              <a:rPr lang="en-US" dirty="0" smtClean="0"/>
              <a:t>Level of cognitive development of learner</a:t>
            </a:r>
          </a:p>
          <a:p>
            <a:r>
              <a:rPr lang="en-US" dirty="0" smtClean="0"/>
              <a:t>Expectations for learner’s participation</a:t>
            </a:r>
          </a:p>
          <a:p>
            <a:r>
              <a:rPr lang="en-US" dirty="0" smtClean="0"/>
              <a:t>Access to equipment/supplies/instructions for communicating through graphics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3" pitchFamily="18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Continuum of </a:t>
            </a:r>
            <a:br>
              <a:rPr lang="en-US" dirty="0" smtClean="0"/>
            </a:br>
            <a:r>
              <a:rPr lang="en-US" dirty="0" smtClean="0"/>
              <a:t>Skill Development</a:t>
            </a:r>
            <a:endParaRPr 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203D6E-10CD-4904-A7C1-3448CC665E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200" dirty="0" smtClean="0"/>
              <a:t>4 C’s of Communication:</a:t>
            </a:r>
          </a:p>
          <a:p>
            <a:r>
              <a:rPr lang="en-US" sz="3200" dirty="0" smtClean="0"/>
              <a:t>Compare</a:t>
            </a:r>
          </a:p>
          <a:p>
            <a:r>
              <a:rPr lang="en-US" sz="3200" dirty="0" smtClean="0"/>
              <a:t>Categorize</a:t>
            </a:r>
          </a:p>
          <a:p>
            <a:r>
              <a:rPr lang="en-US" sz="3200" dirty="0" smtClean="0"/>
              <a:t>Comprehend</a:t>
            </a:r>
          </a:p>
          <a:p>
            <a:r>
              <a:rPr lang="en-US" sz="3200" dirty="0" smtClean="0"/>
              <a:t>Communicate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Role of Language</a:t>
            </a:r>
            <a:endParaRPr lang="en-US" dirty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1FA841-CC26-4FDC-890A-162DE55F02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en-US" dirty="0" smtClean="0">
                <a:latin typeface="Arial Black" pitchFamily="34" charset="0"/>
              </a:rPr>
              <a:t>Dawn Wilkinson, M.Ed.</a:t>
            </a: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en-US" dirty="0" smtClean="0">
                <a:latin typeface="Arial Black" pitchFamily="34" charset="0"/>
              </a:rPr>
              <a:t>Assistive Technology Consultant</a:t>
            </a: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en-US" dirty="0" smtClean="0">
                <a:latin typeface="Arial Black" pitchFamily="34" charset="0"/>
              </a:rPr>
              <a:t>Technology and Curriculum Access Center</a:t>
            </a: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en-US" dirty="0" smtClean="0">
                <a:latin typeface="Arial Black" pitchFamily="34" charset="0"/>
              </a:rPr>
              <a:t>Easter Seals Arkansas</a:t>
            </a: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en-US" dirty="0" smtClean="0">
                <a:latin typeface="Arial Black" pitchFamily="34" charset="0"/>
                <a:hlinkClick r:id="rId2"/>
              </a:rPr>
              <a:t>www.eastersealsar.com/tcc-training-page</a:t>
            </a:r>
            <a:r>
              <a:rPr lang="en-US" dirty="0" smtClean="0">
                <a:latin typeface="Arial Black" pitchFamily="34" charset="0"/>
              </a:rPr>
              <a:t>  </a:t>
            </a:r>
          </a:p>
          <a:p>
            <a:endParaRPr lang="en-US" dirty="0" smtClean="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3B49DF-173D-4CD8-98F9-CDAC19D93D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Independently explore with intent of gathering information</a:t>
            </a:r>
          </a:p>
          <a:p>
            <a:endParaRPr lang="en-US" dirty="0" smtClean="0"/>
          </a:p>
          <a:p>
            <a:r>
              <a:rPr lang="en-US" dirty="0" smtClean="0"/>
              <a:t>Requires </a:t>
            </a:r>
          </a:p>
          <a:p>
            <a:pPr lvl="1"/>
            <a:r>
              <a:rPr lang="en-US" dirty="0" smtClean="0"/>
              <a:t>Spatial awareness</a:t>
            </a:r>
          </a:p>
          <a:p>
            <a:pPr lvl="1"/>
            <a:r>
              <a:rPr lang="en-US" dirty="0" smtClean="0"/>
              <a:t>Organized scanning skills</a:t>
            </a:r>
          </a:p>
          <a:p>
            <a:pPr lvl="1"/>
            <a:r>
              <a:rPr lang="en-US" dirty="0" smtClean="0"/>
              <a:t>Part-to-whole assembly</a:t>
            </a:r>
          </a:p>
          <a:p>
            <a:pPr lvl="1"/>
            <a:r>
              <a:rPr lang="en-US" dirty="0" smtClean="0"/>
              <a:t>Tactual discrimination (identifying symbols, selecting landmarks)</a:t>
            </a:r>
          </a:p>
          <a:p>
            <a:pPr lvl="1"/>
            <a:r>
              <a:rPr lang="en-US" dirty="0" smtClean="0"/>
              <a:t>Language skills (labels, etc.)</a:t>
            </a:r>
          </a:p>
          <a:p>
            <a:pPr lvl="1"/>
            <a:endParaRPr lang="en-US" dirty="0" smtClean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3. Exploring</a:t>
            </a:r>
            <a:endParaRPr lang="en-US" dirty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AC2985-C207-45CD-9B4A-CF0297041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at finding information independently</a:t>
            </a:r>
          </a:p>
          <a:p>
            <a:r>
              <a:rPr lang="en-US" dirty="0" smtClean="0"/>
              <a:t>Curiosity increases</a:t>
            </a:r>
          </a:p>
          <a:p>
            <a:r>
              <a:rPr lang="en-US" dirty="0" smtClean="0"/>
              <a:t>Becomes “do-</a:t>
            </a:r>
            <a:r>
              <a:rPr lang="en-US" dirty="0" err="1" smtClean="0"/>
              <a:t>er</a:t>
            </a:r>
            <a:r>
              <a:rPr lang="en-US" dirty="0" smtClean="0"/>
              <a:t>” as opposed to “done to”</a:t>
            </a:r>
          </a:p>
          <a:p>
            <a:r>
              <a:rPr lang="en-US" dirty="0" smtClean="0"/>
              <a:t>Positive self-concept</a:t>
            </a:r>
          </a:p>
          <a:p>
            <a:endParaRPr lang="en-US" dirty="0" smtClean="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 Enthusiasm</a:t>
            </a:r>
            <a:endParaRPr lang="en-US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35A145-3F29-4503-B1CA-2A01B609C2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a whole</a:t>
            </a:r>
          </a:p>
          <a:p>
            <a:r>
              <a:rPr lang="en-US" dirty="0" smtClean="0"/>
              <a:t>Memory for location</a:t>
            </a:r>
          </a:p>
          <a:p>
            <a:r>
              <a:rPr lang="en-US" dirty="0" smtClean="0"/>
              <a:t>Object permanence</a:t>
            </a:r>
          </a:p>
          <a:p>
            <a:r>
              <a:rPr lang="en-US" dirty="0" smtClean="0"/>
              <a:t>Discrimination and sorting</a:t>
            </a:r>
          </a:p>
          <a:p>
            <a:r>
              <a:rPr lang="en-US" dirty="0" smtClean="0"/>
              <a:t>Spatial and weight awareness</a:t>
            </a:r>
          </a:p>
          <a:p>
            <a:r>
              <a:rPr lang="en-US" dirty="0" smtClean="0"/>
              <a:t>Spatial awareness and fine motor skills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Readiness for Kindergarten</a:t>
            </a: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1E74F6-BC42-4ABA-9D46-7FF828C22E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dirty="0" smtClean="0"/>
              <a:t>Reader should be able to:</a:t>
            </a:r>
          </a:p>
          <a:p>
            <a:r>
              <a:rPr lang="en-US" dirty="0" smtClean="0"/>
              <a:t>Track straight, curved, zigzag lines</a:t>
            </a:r>
          </a:p>
          <a:p>
            <a:r>
              <a:rPr lang="en-US" dirty="0" smtClean="0"/>
              <a:t>Identify and discriminate tactile descriptors (smooth, rough, bumpy, etc.)</a:t>
            </a:r>
          </a:p>
          <a:p>
            <a:r>
              <a:rPr lang="en-US" dirty="0" smtClean="0"/>
              <a:t>Identify basic shapes</a:t>
            </a:r>
          </a:p>
          <a:p>
            <a:endParaRPr lang="en-US" dirty="0" smtClean="0"/>
          </a:p>
          <a:p>
            <a:pPr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723CD-9885-4271-B571-562C0E34A7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Beginning Tactile Perception Skills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dirty="0" smtClean="0"/>
              <a:t>Reader should be able to:</a:t>
            </a:r>
          </a:p>
          <a:p>
            <a:r>
              <a:rPr lang="en-US" dirty="0" smtClean="0"/>
              <a:t>Count</a:t>
            </a:r>
          </a:p>
          <a:p>
            <a:r>
              <a:rPr lang="en-US" dirty="0" smtClean="0"/>
              <a:t>Orientation of self in space</a:t>
            </a:r>
          </a:p>
          <a:p>
            <a:r>
              <a:rPr lang="en-US" dirty="0" smtClean="0"/>
              <a:t>Orientation of object in space</a:t>
            </a:r>
          </a:p>
          <a:p>
            <a:r>
              <a:rPr lang="en-US" dirty="0" smtClean="0"/>
              <a:t>Orientation to page layout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4B1302-CD5D-4FE7-A691-4EE6D737C5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Beginning Concept Skills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around hand</a:t>
            </a:r>
          </a:p>
          <a:p>
            <a:r>
              <a:rPr lang="en-US" dirty="0" smtClean="0"/>
              <a:t>Trace around object</a:t>
            </a:r>
          </a:p>
          <a:p>
            <a:r>
              <a:rPr lang="en-US" dirty="0" smtClean="0"/>
              <a:t>Color inside raised lines</a:t>
            </a:r>
          </a:p>
          <a:p>
            <a:r>
              <a:rPr lang="en-US" dirty="0" smtClean="0"/>
              <a:t>Peel and stick textures (foam shapes) to make a picture</a:t>
            </a:r>
          </a:p>
          <a:p>
            <a:r>
              <a:rPr lang="en-US" dirty="0" smtClean="0"/>
              <a:t>Use magnets of different shapes to make a picture</a:t>
            </a:r>
          </a:p>
          <a:p>
            <a:r>
              <a:rPr lang="en-US" dirty="0" smtClean="0"/>
              <a:t>Make pictures on </a:t>
            </a:r>
            <a:r>
              <a:rPr lang="en-US" dirty="0" err="1" smtClean="0"/>
              <a:t>brailler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manipulatives</a:t>
            </a:r>
            <a:endParaRPr lang="en-US" dirty="0" smtClean="0"/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6B1E7-0E7F-44F6-9D57-6B2510B343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Beginning Tactile Production Skills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Squid Magazine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 Black" pitchFamily="34" charset="0"/>
                <a:hlinkClick r:id="rId2"/>
              </a:rPr>
              <a:t>www.aph.org/products/presentation/squid.pps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On the Way to Literacy Books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Tangible Graphs Series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Sense of Science Series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Arial Black" pitchFamily="34" charset="0"/>
              </a:rPr>
              <a:t>Teaching </a:t>
            </a:r>
            <a:r>
              <a:rPr lang="en-US" sz="4000" dirty="0" smtClean="0">
                <a:latin typeface="Arial Black" pitchFamily="34" charset="0"/>
              </a:rPr>
              <a:t>Graphic </a:t>
            </a:r>
            <a:r>
              <a:rPr lang="en-US" sz="4000" dirty="0">
                <a:latin typeface="Arial Black" pitchFamily="34" charset="0"/>
              </a:rPr>
              <a:t>Literacy Resources</a:t>
            </a:r>
            <a:br>
              <a:rPr lang="en-US" sz="4000" dirty="0">
                <a:latin typeface="Arial Black" pitchFamily="34" charset="0"/>
              </a:rPr>
            </a:br>
            <a:r>
              <a:rPr lang="en-US" sz="2000" dirty="0">
                <a:latin typeface="Arial Black" pitchFamily="34" charset="0"/>
              </a:rPr>
              <a:t>American Printing House for the Blind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9F3907-12F2-44B6-845D-D43F02D074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562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latin typeface="APHont"/>
              </a:rPr>
              <a:t>        </a:t>
            </a:r>
            <a:r>
              <a:rPr lang="en-US" sz="8000" b="1" dirty="0">
                <a:solidFill>
                  <a:schemeClr val="accent2"/>
                </a:solidFill>
                <a:latin typeface="APHont"/>
              </a:rPr>
              <a:t>SQUID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latin typeface="APHont"/>
              </a:rPr>
              <a:t>   </a:t>
            </a:r>
            <a:r>
              <a:rPr lang="en-US" sz="4800" b="1" dirty="0">
                <a:solidFill>
                  <a:schemeClr val="accent2"/>
                </a:solidFill>
                <a:latin typeface="APHont"/>
              </a:rPr>
              <a:t>Tactile Activities </a:t>
            </a:r>
          </a:p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PHont"/>
              </a:rPr>
              <a:t>   Magazine</a:t>
            </a:r>
          </a:p>
        </p:txBody>
      </p:sp>
      <p:pic>
        <p:nvPicPr>
          <p:cNvPr id="35843" name="Picture 3" descr="Ȯ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987" y="76200"/>
            <a:ext cx="3783013" cy="503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2D16EC-4CA6-4FB1-BDE3-1AF44E27F1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hlinkClick r:id="rId2"/>
              </a:rPr>
              <a:t>http://www.nbp.org/ic/nbp/TAC.html</a:t>
            </a:r>
            <a:endParaRPr lang="en-US" dirty="0" smtClean="0">
              <a:latin typeface="Arial Black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</p:txBody>
      </p:sp>
      <p:sp>
        <p:nvSpPr>
          <p:cNvPr id="3686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Arial Black" pitchFamily="34" charset="0"/>
              </a:rPr>
              <a:t>Tactile Graphics </a:t>
            </a:r>
            <a:br>
              <a:rPr lang="en-US" sz="4000" dirty="0">
                <a:latin typeface="Arial Black" pitchFamily="34" charset="0"/>
              </a:rPr>
            </a:br>
            <a:r>
              <a:rPr lang="en-US" sz="4000" dirty="0">
                <a:latin typeface="Arial Black" pitchFamily="34" charset="0"/>
              </a:rPr>
              <a:t/>
            </a:r>
            <a:br>
              <a:rPr lang="en-US" sz="4000" dirty="0">
                <a:latin typeface="Arial Black" pitchFamily="34" charset="0"/>
              </a:rPr>
            </a:br>
            <a:r>
              <a:rPr lang="en-US" sz="2700" dirty="0">
                <a:latin typeface="Arial Black" pitchFamily="34" charset="0"/>
              </a:rPr>
              <a:t>National Braille Press &amp; </a:t>
            </a:r>
            <a:r>
              <a:rPr lang="en-US" sz="2700" dirty="0" smtClean="0">
                <a:latin typeface="Arial Black" pitchFamily="34" charset="0"/>
              </a:rPr>
              <a:t>Creative Adaptations </a:t>
            </a:r>
            <a:r>
              <a:rPr lang="en-US" sz="2700" dirty="0">
                <a:latin typeface="Arial Black" pitchFamily="34" charset="0"/>
              </a:rPr>
              <a:t>for Learning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36869" name="Picture 5" descr="Picture of Touch and Learn Tactile Activity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2085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Picture of Pathfinder Cards: Maz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971800"/>
            <a:ext cx="20494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 descr="Picture of Touch the Stars, Revised Edi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76600"/>
            <a:ext cx="2743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24AFF0-4910-4F81-B224-39563442B6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Turning real objects into pictures.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Books that use thermoform pictures of real objects such as shells, pretzels, buttons, etc. so real objects can be compared to the picture.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Examples:  APH: Tactile Treasures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	APH: Setting the Stage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 Black" pitchFamily="34" charset="0"/>
              </a:rPr>
              <a:t>Moving from the Concrete to the Abstract with Manipulatives &amp; Graphics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318371-1588-4B2E-B782-31E4E42815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752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Technology and Curriculum Access Center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371600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en-US" sz="2000" dirty="0" smtClean="0"/>
              <a:t>A program operated by Easter Seals Arkansas in collaboration with the Arkansas Department of Education, Special Education Unit and the Southwest American’s with Disabilities Act Center DBTAC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Lucia Hasty and Dawn Wilkinson 11/2011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066800" y="3962400"/>
            <a:ext cx="7162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501-227-3604</a:t>
            </a:r>
          </a:p>
          <a:p>
            <a:pPr>
              <a:spcBef>
                <a:spcPct val="50000"/>
              </a:spcBef>
            </a:pPr>
            <a:r>
              <a:rPr lang="en-US"/>
              <a:t>Toll-free: 877-533-3600</a:t>
            </a:r>
          </a:p>
          <a:p>
            <a:pPr>
              <a:spcBef>
                <a:spcPct val="50000"/>
              </a:spcBef>
            </a:pPr>
            <a:r>
              <a:rPr lang="en-US"/>
              <a:t>Fax: 501-227-3601</a:t>
            </a:r>
          </a:p>
          <a:p>
            <a:pPr>
              <a:spcBef>
                <a:spcPct val="50000"/>
              </a:spcBef>
            </a:pPr>
            <a:r>
              <a:rPr lang="en-US">
                <a:hlinkClick r:id="rId2"/>
              </a:rPr>
              <a:t>dwilkinson@eastersealsar.com</a:t>
            </a:r>
            <a:r>
              <a:rPr lang="en-US"/>
              <a:t>	</a:t>
            </a:r>
          </a:p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www.eastersealsar.com/tcc-training-page</a:t>
            </a:r>
            <a:r>
              <a:rPr lang="en-US"/>
              <a:t> </a:t>
            </a:r>
          </a:p>
        </p:txBody>
      </p:sp>
      <p:pic>
        <p:nvPicPr>
          <p:cNvPr id="11270" name="Picture 5" descr="Logo of Easter Seals L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Logo for the Arkansas Department of Educ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57600"/>
            <a:ext cx="148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DBTAC Southwest ADA C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724400"/>
            <a:ext cx="25908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D0CE71-790B-44B8-8AFD-B2D11B335B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Make the spatial connection.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</p:txBody>
      </p:sp>
      <p:sp>
        <p:nvSpPr>
          <p:cNvPr id="3891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Arial Black" pitchFamily="34" charset="0"/>
              </a:rPr>
              <a:t>Math, Graphics &amp; the</a:t>
            </a:r>
            <a:br>
              <a:rPr lang="en-US" sz="4000" dirty="0">
                <a:latin typeface="Arial Black" pitchFamily="34" charset="0"/>
              </a:rPr>
            </a:br>
            <a:r>
              <a:rPr lang="en-US" sz="4000" dirty="0">
                <a:latin typeface="Arial Black" pitchFamily="34" charset="0"/>
              </a:rPr>
              <a:t>Standardized Tests?</a:t>
            </a:r>
          </a:p>
        </p:txBody>
      </p:sp>
      <p:pic>
        <p:nvPicPr>
          <p:cNvPr id="38917" name="Picture 4" descr="j0438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j0438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j0438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j0438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j0438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4196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diagram of 1 dimensional tactile graphic pat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486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3C1E85-DD0B-4525-8349-9B7E4BEB23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Concrete-Representational and Abstract (single dimensions to multiple dimensions)</a:t>
            </a:r>
          </a:p>
        </p:txBody>
      </p:sp>
      <p:pic>
        <p:nvPicPr>
          <p:cNvPr id="39941" name="Picture 4" descr="Flat order of Polydron blocks"/>
          <p:cNvPicPr>
            <a:picLocks noChangeAspect="1" noChangeArrowheads="1"/>
          </p:cNvPicPr>
          <p:nvPr/>
        </p:nvPicPr>
        <p:blipFill>
          <a:blip r:embed="rId2" cstate="print"/>
          <a:srcRect l="21320" t="11111" r="24028" b="1759"/>
          <a:stretch>
            <a:fillRect/>
          </a:stretch>
        </p:blipFill>
        <p:spPr bwMode="auto">
          <a:xfrm>
            <a:off x="838200" y="2209800"/>
            <a:ext cx="3122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Photo of Polydron folder into 3 dimensional polyhed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674360-B4E1-4B29-AA68-AF73647C42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4A7D82-13E7-41FC-91CC-81AB63A7F2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011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Concrete-Representational and Abstract (single dimensions to multiple dimensions)</a:t>
            </a:r>
            <a:endParaRPr lang="en-US" dirty="0"/>
          </a:p>
        </p:txBody>
      </p:sp>
      <p:pic>
        <p:nvPicPr>
          <p:cNvPr id="409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5363" y="2438400"/>
            <a:ext cx="4613275" cy="35687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State standards require that students demonstrate knowledge of concepts being taught through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Interpreting a graphic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Gathering data and producing a graphic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Comparing several stages of a process</a:t>
            </a:r>
          </a:p>
          <a:p>
            <a:pPr marL="365760" lvl="1" indent="-256032" fontAlgn="auto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r>
              <a:rPr lang="en-US" sz="2700" dirty="0" smtClean="0"/>
              <a:t>Performing mathematical tasks</a:t>
            </a:r>
            <a:endParaRPr lang="en-US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(tadpole to frog, caterpillar to butterfly)</a:t>
            </a: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78C4A-477A-4920-9411-919892E772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Students must READ and WRITE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dirty="0" smtClean="0"/>
              <a:t>Demonstrate understanding of educational concepts:</a:t>
            </a:r>
          </a:p>
          <a:p>
            <a:r>
              <a:rPr lang="en-US" dirty="0" smtClean="0"/>
              <a:t>Construct graphs (bar, line, pie)</a:t>
            </a:r>
          </a:p>
          <a:p>
            <a:r>
              <a:rPr lang="en-US" dirty="0" smtClean="0"/>
              <a:t>Draw geometric shapes</a:t>
            </a:r>
          </a:p>
          <a:p>
            <a:r>
              <a:rPr lang="en-US" dirty="0" smtClean="0"/>
              <a:t>Draw processes, stages</a:t>
            </a:r>
          </a:p>
          <a:p>
            <a:r>
              <a:rPr lang="en-US" dirty="0" smtClean="0"/>
              <a:t>Produce or fill in maps, diagrams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96C75E-C2D9-456B-9402-C406F17074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School tasks for K-3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Graphic with glue, puff paint, yarn, etc.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  <a:hlinkClick r:id="rId2"/>
              </a:rPr>
              <a:t>http://www.wikkistix.com/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Use a variety of simple drawing kits such as the Picture Maker from APH.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Arial Black" pitchFamily="34" charset="0"/>
              </a:rPr>
              <a:t>Simple </a:t>
            </a:r>
            <a:r>
              <a:rPr lang="en-US" sz="4000" dirty="0" smtClean="0">
                <a:latin typeface="Arial Black" pitchFamily="34" charset="0"/>
              </a:rPr>
              <a:t>Graphic </a:t>
            </a:r>
            <a:r>
              <a:rPr lang="en-US" sz="4000" dirty="0">
                <a:latin typeface="Arial Black" pitchFamily="34" charset="0"/>
              </a:rPr>
              <a:t>is better than No </a:t>
            </a:r>
            <a:r>
              <a:rPr lang="en-US" sz="4000" dirty="0" smtClean="0">
                <a:latin typeface="Arial Black" pitchFamily="34" charset="0"/>
              </a:rPr>
              <a:t>Graphic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11A9F3-A57F-4C87-B0C7-534719267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092700"/>
          </a:xfrm>
        </p:spPr>
        <p:txBody>
          <a:bodyPr/>
          <a:lstStyle/>
          <a:p>
            <a:r>
              <a:rPr lang="en-US" dirty="0" smtClean="0"/>
              <a:t>Raised line coloring books</a:t>
            </a:r>
          </a:p>
          <a:p>
            <a:pPr>
              <a:buFont typeface="Wingdings 3" pitchFamily="18" charset="2"/>
              <a:buNone/>
            </a:pPr>
            <a:r>
              <a:rPr lang="en-US" sz="2800" dirty="0" smtClean="0">
                <a:hlinkClick r:id="rId2"/>
              </a:rPr>
              <a:t>	http://www.tactilevisioninc.com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Drawing on a Perkins or Mountbatten </a:t>
            </a:r>
            <a:r>
              <a:rPr lang="en-US" dirty="0" err="1" smtClean="0"/>
              <a:t>Brailler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reinforces Braille contractions and use of formatting.</a:t>
            </a:r>
          </a:p>
          <a:p>
            <a:pPr lvl="1"/>
            <a:r>
              <a:rPr lang="en-US" sz="2400" dirty="0" smtClean="0"/>
              <a:t>Engages the child in Braille learning with a creative mind set.</a:t>
            </a:r>
          </a:p>
          <a:p>
            <a:pPr lvl="1"/>
            <a:r>
              <a:rPr lang="en-US" sz="2400" dirty="0" smtClean="0"/>
              <a:t>Helps to develop interaction between blind and sighted children.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Raised Line Coloring Experiences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5061" name="Picture 4" descr="Heart shaped tactile graphic made with Perkins Brailler"/>
          <p:cNvPicPr>
            <a:picLocks noChangeAspect="1" noChangeArrowheads="1"/>
          </p:cNvPicPr>
          <p:nvPr/>
        </p:nvPicPr>
        <p:blipFill>
          <a:blip r:embed="rId3" cstate="print"/>
          <a:srcRect l="19028" r="23958" b="4723"/>
          <a:stretch>
            <a:fillRect/>
          </a:stretch>
        </p:blipFill>
        <p:spPr bwMode="auto">
          <a:xfrm>
            <a:off x="5638800" y="4724400"/>
            <a:ext cx="2120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EA44FE-BF80-4647-8129-EE5EF615FA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81138"/>
            <a:ext cx="85344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Draw, print, or copy onto swell paper.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Blind students can analyze their handwriting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Blind parents can see the sighted child’s written work and artistic creations.</a:t>
            </a:r>
          </a:p>
          <a:p>
            <a:pPr lvl="1">
              <a:lnSpc>
                <a:spcPct val="80000"/>
              </a:lnSpc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Copy any image, logo, or print chart.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hlinkClick r:id="rId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hlinkClick r:id="rId2"/>
              </a:rPr>
              <a:t>http://www.humanware.com/en-usa/products/braille_and_speech/braille_embossers_and_writers/_details/id_94/piaf.html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hlinkClick r:id="rId3"/>
              </a:rPr>
              <a:t>http://americanthermoform.com/swell.htm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hlinkClick r:id="rId4"/>
              </a:rPr>
              <a:t>http://www.repro-tronics.com/tie.html</a:t>
            </a:r>
            <a:r>
              <a:rPr lang="en-US" sz="1400" dirty="0" smtClean="0"/>
              <a:t> 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Instant Graphics</a:t>
            </a:r>
            <a:br>
              <a:rPr lang="en-US" dirty="0" smtClean="0"/>
            </a:br>
            <a:r>
              <a:rPr lang="en-US" dirty="0" smtClean="0"/>
              <a:t>(microcapsule/swell technology)</a:t>
            </a:r>
            <a:endParaRPr lang="en-US" dirty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75931-C865-4AD2-9EBE-DDECA3C803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All Braille Embossers are NOT graphics capable.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Make </a:t>
            </a:r>
            <a:r>
              <a:rPr lang="en-US" sz="2800" dirty="0"/>
              <a:t>sure </a:t>
            </a:r>
            <a:r>
              <a:rPr lang="en-US" sz="2800" dirty="0" smtClean="0"/>
              <a:t>graphics become </a:t>
            </a:r>
            <a:r>
              <a:rPr lang="en-US" sz="2800" dirty="0"/>
              <a:t>a vital part of the </a:t>
            </a:r>
            <a:r>
              <a:rPr lang="en-US" sz="2800" dirty="0" smtClean="0"/>
              <a:t>braille </a:t>
            </a:r>
            <a:r>
              <a:rPr lang="en-US" sz="2800" dirty="0"/>
              <a:t>curriculum and that pictures are no longer omitted from materials you emboss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Embossed </a:t>
            </a:r>
            <a:r>
              <a:rPr lang="en-US" dirty="0"/>
              <a:t>Graphics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0D315-7252-4CB7-A778-04E70F908F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Tiger Suite comes free with the purchase of any </a:t>
            </a:r>
            <a:r>
              <a:rPr lang="en-US" sz="2400" dirty="0" err="1" smtClean="0"/>
              <a:t>ViewPlus</a:t>
            </a:r>
            <a:r>
              <a:rPr lang="en-US" sz="2400" dirty="0" smtClean="0"/>
              <a:t> Embosser.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Firebird suite comes free with the purchase of the Phoenix embosser.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hlinkClick r:id="rId2"/>
              </a:rPr>
              <a:t>http://www.viewplus.com/images/EmprintSpotDot_Fire+Ice_800.jpg</a:t>
            </a:r>
            <a:r>
              <a:rPr lang="en-US" sz="24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hlinkClick r:id="rId3"/>
              </a:rPr>
              <a:t>http://brailler.com/phoenix.htm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Embossed Graphics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Lucia Hasty and Dawn Wilkinson 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5AAFA-69CD-46B1-B6B5-83E4C29513C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33400" y="2332038"/>
            <a:ext cx="8229600" cy="4525962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b="1" dirty="0" smtClean="0">
                <a:latin typeface="Arial Black" pitchFamily="34" charset="0"/>
              </a:rPr>
              <a:t>Lucia Hasty, MA, CTVI</a:t>
            </a:r>
          </a:p>
          <a:p>
            <a:pPr algn="ctr">
              <a:buFont typeface="Wingdings 3" pitchFamily="18" charset="2"/>
              <a:buNone/>
            </a:pPr>
            <a:endParaRPr lang="en-US" b="1" dirty="0" smtClean="0">
              <a:latin typeface="Arial Black" pitchFamily="34" charset="0"/>
            </a:endParaRPr>
          </a:p>
          <a:p>
            <a:pPr algn="ctr">
              <a:buFont typeface="Wingdings 3" pitchFamily="18" charset="2"/>
              <a:buNone/>
            </a:pPr>
            <a:r>
              <a:rPr lang="en-US" b="1" dirty="0" smtClean="0">
                <a:latin typeface="Arial Black" pitchFamily="34" charset="0"/>
              </a:rPr>
              <a:t>Braille &amp; Tactile Graphics Consultant</a:t>
            </a:r>
          </a:p>
          <a:p>
            <a:pPr algn="ctr">
              <a:buFont typeface="Wingdings 3" pitchFamily="18" charset="2"/>
              <a:buNone/>
            </a:pPr>
            <a:endParaRPr lang="en-US" b="1" dirty="0" smtClean="0">
              <a:latin typeface="Arial Black" pitchFamily="34" charset="0"/>
            </a:endParaRPr>
          </a:p>
          <a:p>
            <a:pPr algn="ctr">
              <a:buFont typeface="Wingdings 3" pitchFamily="18" charset="2"/>
              <a:buNone/>
            </a:pPr>
            <a:r>
              <a:rPr lang="en-US" b="1" dirty="0" smtClean="0">
                <a:latin typeface="Arial Black" pitchFamily="34" charset="0"/>
              </a:rPr>
              <a:t>Rocky Mountain Braille Associates</a:t>
            </a:r>
          </a:p>
          <a:p>
            <a:pPr algn="ctr">
              <a:buFont typeface="Wingdings 3" pitchFamily="18" charset="2"/>
              <a:buNone/>
            </a:pPr>
            <a:endParaRPr lang="en-US" b="1" dirty="0" smtClean="0">
              <a:latin typeface="Arial Black" pitchFamily="34" charset="0"/>
            </a:endParaRPr>
          </a:p>
          <a:p>
            <a:pPr algn="ctr">
              <a:buFont typeface="Wingdings 3" pitchFamily="18" charset="2"/>
              <a:buNone/>
            </a:pPr>
            <a:r>
              <a:rPr lang="en-US" b="1" dirty="0" smtClean="0">
                <a:latin typeface="Arial Black" pitchFamily="34" charset="0"/>
                <a:hlinkClick r:id="rId2"/>
              </a:rPr>
              <a:t>www.tactilegraphics.org</a:t>
            </a:r>
            <a:r>
              <a:rPr lang="en-US" b="1" dirty="0" smtClean="0">
                <a:latin typeface="Arial Black" pitchFamily="34" charset="0"/>
              </a:rPr>
              <a:t> </a:t>
            </a:r>
          </a:p>
          <a:p>
            <a:endParaRPr lang="en-US" b="1" dirty="0" smtClean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27696-74B3-4B5E-9142-D3324CA488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90678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tactile, auditory, and in some cases visual feedback for the optimal learning process.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813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The Power </a:t>
            </a:r>
            <a:r>
              <a:rPr lang="en-US" sz="4000" dirty="0" smtClean="0"/>
              <a:t>of a </a:t>
            </a:r>
            <a:r>
              <a:rPr lang="en-US" sz="4000" dirty="0"/>
              <a:t>Multisensory Approach</a:t>
            </a:r>
          </a:p>
        </p:txBody>
      </p:sp>
      <p:pic>
        <p:nvPicPr>
          <p:cNvPr id="48133" name="Picture 4" descr="Image of a demonstration in creating a tactile graphic of a flower with IVEO Creator 2.0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962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 descr="Talking Tactile Tablet 2 (TT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568" y="3048000"/>
            <a:ext cx="320483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685800" y="5943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Lucida Sans Unicode" pitchFamily="34" charset="0"/>
              </a:rPr>
              <a:t>IVEO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5029200" y="59436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Lucida Sans Unicode" pitchFamily="34" charset="0"/>
              </a:rPr>
              <a:t>Talking Tactile Tablet</a:t>
            </a:r>
          </a:p>
        </p:txBody>
      </p:sp>
      <p:sp>
        <p:nvSpPr>
          <p:cNvPr id="4813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6F4184-F9CD-4A82-9D8E-7825884897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Includes Match Game, single World Map, and 3 authoring templates sheets with 30 day demo of Authoring Tool. $699.00</a:t>
            </a:r>
          </a:p>
          <a:p>
            <a:endParaRPr lang="en-US" sz="2800" dirty="0" smtClean="0"/>
          </a:p>
          <a:p>
            <a:r>
              <a:rPr lang="en-US" sz="2800" dirty="0" smtClean="0"/>
              <a:t>National Geographic World Atlas, flags of the world, crossword puzzles, fully accessible Authoring Tool, Braille learning courseware, and statistics packet available (sold separately).</a:t>
            </a:r>
          </a:p>
          <a:p>
            <a:pPr>
              <a:buFontTx/>
              <a:buNone/>
            </a:pPr>
            <a:r>
              <a:rPr lang="en-US" sz="1800" dirty="0" smtClean="0">
                <a:hlinkClick r:id="rId2"/>
              </a:rPr>
              <a:t>http://www.touchgraphics.com/catalog/popup_image.php?pID=33</a:t>
            </a:r>
            <a:r>
              <a:rPr lang="en-US" sz="1800" dirty="0" smtClean="0"/>
              <a:t> 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Talking Tactile Tablet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6AF79A-B8ED-454C-922B-FB93AD86B1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Kent Cullers, the world’s first blind astronomer said it this way in the book, Touch the Universe: “It has often been said that a picture is worth a thousand words.  Well, for the first time in my career, I get the picture.”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hlinkClick r:id="rId2"/>
              </a:rPr>
              <a:t>http://www.youcandoastronomy.com/</a:t>
            </a:r>
            <a:r>
              <a:rPr lang="en-US" dirty="0" smtClean="0"/>
              <a:t> 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The Power of Graphic Literacy and Technology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8058A-006D-476C-A7B1-8DD07C3A2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4800" dirty="0" smtClean="0">
                <a:hlinkClick r:id="rId2"/>
              </a:rPr>
              <a:t>www.TactileGraphics.org</a:t>
            </a:r>
            <a:endParaRPr lang="en-US" sz="4800" dirty="0" smtClean="0"/>
          </a:p>
          <a:p>
            <a:pPr algn="ctr">
              <a:buFont typeface="Wingdings 3" pitchFamily="18" charset="2"/>
              <a:buNone/>
            </a:pPr>
            <a:endParaRPr lang="en-US" sz="4800" dirty="0" smtClean="0"/>
          </a:p>
          <a:p>
            <a:pPr algn="ctr">
              <a:buFont typeface="Wingdings 3" pitchFamily="18" charset="2"/>
              <a:buNone/>
            </a:pPr>
            <a:r>
              <a:rPr lang="en-US" sz="4800" dirty="0" smtClean="0"/>
              <a:t>Email:</a:t>
            </a:r>
          </a:p>
          <a:p>
            <a:pPr algn="ctr">
              <a:buFont typeface="Wingdings 3" pitchFamily="18" charset="2"/>
              <a:buNone/>
            </a:pPr>
            <a:r>
              <a:rPr lang="en-US" sz="4800" dirty="0" smtClean="0">
                <a:hlinkClick r:id="rId3"/>
              </a:rPr>
              <a:t>Lucia@tactilegraphics.org</a:t>
            </a:r>
            <a:endParaRPr lang="en-US" sz="4800" dirty="0" smtClean="0"/>
          </a:p>
          <a:p>
            <a:pPr algn="ctr">
              <a:buFont typeface="Wingdings 3" pitchFamily="18" charset="2"/>
              <a:buNone/>
            </a:pPr>
            <a:r>
              <a:rPr lang="en-US" sz="4800" dirty="0" smtClean="0">
                <a:latin typeface="Arial" pitchFamily="34" charset="0"/>
                <a:hlinkClick r:id="rId4"/>
              </a:rPr>
              <a:t>dwilkinson@eastersealsar.com</a:t>
            </a:r>
            <a:endParaRPr lang="en-US" sz="4800" dirty="0" smtClean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Download this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277C3-046A-4C97-A217-63863E1F9C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Font typeface="Wingdings 3" pitchFamily="18" charset="2"/>
              <a:buAutoNum type="arabicPeriod"/>
            </a:pPr>
            <a:r>
              <a:rPr lang="en-US" dirty="0" smtClean="0"/>
              <a:t>Learn the sequence of basic skill development required for interpreting a tactile graphic.</a:t>
            </a:r>
          </a:p>
          <a:p>
            <a:pPr marL="514350" indent="-514350">
              <a:buFont typeface="Wingdings 3" pitchFamily="18" charset="2"/>
              <a:buAutoNum type="arabicPeriod"/>
            </a:pPr>
            <a:r>
              <a:rPr lang="en-US" dirty="0" smtClean="0"/>
              <a:t> Discuss additional skills in the continuum</a:t>
            </a:r>
          </a:p>
          <a:p>
            <a:pPr marL="514350" indent="-514350">
              <a:buFont typeface="Wingdings 3" pitchFamily="18" charset="2"/>
              <a:buAutoNum type="arabicPeriod"/>
            </a:pPr>
            <a:r>
              <a:rPr lang="en-US" dirty="0" smtClean="0"/>
              <a:t>Learn how tactile graphics serve to teach spatial concepts and discover resources for teaching these skills.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</a:rPr>
              <a:t>Workshop Objectives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415C3-B4B0-44DD-85A4-B2E4662299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754563"/>
          </a:xfrm>
        </p:spPr>
        <p:txBody>
          <a:bodyPr>
            <a:normAutofit fontScale="92500" lnSpcReduction="10000"/>
          </a:bodyPr>
          <a:lstStyle/>
          <a:p>
            <a:pPr marL="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>
                <a:ea typeface="Times New Roman"/>
                <a:cs typeface="Calibri"/>
              </a:rPr>
              <a:t>Visually rich environment</a:t>
            </a:r>
          </a:p>
          <a:p>
            <a:pPr marL="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3600" dirty="0" smtClean="0">
              <a:ea typeface="Times New Roman"/>
              <a:cs typeface="Calibri"/>
            </a:endParaRPr>
          </a:p>
          <a:p>
            <a:pPr marL="0" indent="287338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>
                <a:ea typeface="Times New Roman"/>
                <a:cs typeface="Calibri"/>
              </a:rPr>
              <a:t>Sighted learners- constantly</a:t>
            </a:r>
          </a:p>
          <a:p>
            <a:pPr marL="0" indent="287338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>
                <a:ea typeface="Times New Roman"/>
                <a:cs typeface="Calibri"/>
              </a:rPr>
              <a:t>entertained with graphics</a:t>
            </a:r>
          </a:p>
          <a:p>
            <a:pPr marL="0" indent="287338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3600" dirty="0" smtClean="0">
              <a:ea typeface="Times New Roman"/>
              <a:cs typeface="Calibri"/>
            </a:endParaRPr>
          </a:p>
          <a:p>
            <a:pPr marL="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>
                <a:ea typeface="Times New Roman"/>
                <a:cs typeface="Calibri"/>
              </a:rPr>
              <a:t>Written communication increasingly</a:t>
            </a:r>
          </a:p>
          <a:p>
            <a:pPr marL="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>
                <a:ea typeface="Times New Roman"/>
                <a:cs typeface="Calibri"/>
              </a:rPr>
              <a:t>   image-dependent</a:t>
            </a:r>
          </a:p>
          <a:p>
            <a:pPr marL="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3600" dirty="0" smtClean="0">
              <a:ea typeface="Times New Roman"/>
              <a:cs typeface="Calibri"/>
            </a:endParaRPr>
          </a:p>
          <a:p>
            <a:pPr marL="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>
                <a:ea typeface="Times New Roman"/>
                <a:cs typeface="Calibri"/>
              </a:rPr>
              <a:t>Literacy- able to decode information</a:t>
            </a:r>
          </a:p>
          <a:p>
            <a:pPr marL="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>
                <a:ea typeface="Times New Roman"/>
                <a:cs typeface="Calibri"/>
              </a:rPr>
              <a:t>  presented as a graphic</a:t>
            </a:r>
          </a:p>
          <a:p>
            <a:pPr marL="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Times New Roman"/>
              <a:cs typeface="Calibri"/>
            </a:endParaRPr>
          </a:p>
          <a:p>
            <a:pPr marL="0" indent="-256032" algn="ctr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Times New Roman"/>
              <a:ea typeface="Times New Roman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tx1"/>
                </a:solidFill>
                <a:effectLst/>
                <a:ea typeface="Times New Roman"/>
                <a:cs typeface="Calibri"/>
              </a:rPr>
              <a:t>Graphicacy</a:t>
            </a:r>
            <a:endParaRPr lang="en-US" sz="6000" dirty="0" smtClean="0">
              <a:solidFill>
                <a:schemeClr val="tx1"/>
              </a:solidFill>
              <a:effectLst/>
              <a:ea typeface="Times New Roman"/>
              <a:cs typeface="Calibri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EE86D5-1CB6-4A0F-8C98-AC4216843A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592763"/>
          </a:xfrm>
        </p:spPr>
        <p:txBody>
          <a:bodyPr/>
          <a:lstStyle/>
          <a:p>
            <a:r>
              <a:rPr lang="en-US" sz="3600" dirty="0" smtClean="0">
                <a:ea typeface="Times New Roman" pitchFamily="18" charset="0"/>
                <a:cs typeface="Calibri" pitchFamily="34" charset="0"/>
              </a:rPr>
              <a:t>essential component of literacy</a:t>
            </a:r>
          </a:p>
          <a:p>
            <a:r>
              <a:rPr lang="en-US" sz="3600" dirty="0" smtClean="0">
                <a:ea typeface="Times New Roman" pitchFamily="18" charset="0"/>
                <a:cs typeface="Calibri" pitchFamily="34" charset="0"/>
              </a:rPr>
              <a:t> often overlooked</a:t>
            </a:r>
          </a:p>
          <a:p>
            <a:r>
              <a:rPr lang="en-US" sz="3600" dirty="0" smtClean="0">
                <a:ea typeface="Times New Roman" pitchFamily="18" charset="0"/>
                <a:cs typeface="Calibri" pitchFamily="34" charset="0"/>
              </a:rPr>
              <a:t> rarely taught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33400" y="609600"/>
            <a:ext cx="7848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i="1">
                <a:latin typeface="Lucida Sans Unicode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lang="en-US" sz="6000" b="1" i="1">
                <a:latin typeface="Lucida Sans Unicode" pitchFamily="34" charset="0"/>
                <a:ea typeface="Times New Roman" pitchFamily="18" charset="0"/>
                <a:cs typeface="Calibri" pitchFamily="34" charset="0"/>
              </a:rPr>
              <a:t>raphicacy</a:t>
            </a:r>
          </a:p>
          <a:p>
            <a:pPr algn="ctr"/>
            <a:endParaRPr lang="en-US" sz="1600" b="1" i="1">
              <a:latin typeface="Lucida Sans Unicode" pitchFamily="34" charset="0"/>
              <a:ea typeface="Times New Roman" pitchFamily="18" charset="0"/>
              <a:cs typeface="Calibri" pitchFamily="34" charset="0"/>
            </a:endParaRPr>
          </a:p>
          <a:p>
            <a:endParaRPr lang="en-US" sz="5400">
              <a:latin typeface="Lucida Sans Unicode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18804-6858-48AA-AFEF-A8092583DA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 smtClean="0">
                <a:latin typeface="Arial Black" pitchFamily="34" charset="0"/>
              </a:rPr>
              <a:t>Pictures provide :</a:t>
            </a:r>
          </a:p>
          <a:p>
            <a:r>
              <a:rPr lang="en-US" sz="3600" dirty="0" smtClean="0">
                <a:latin typeface="Arial Black" pitchFamily="34" charset="0"/>
              </a:rPr>
              <a:t>the first step to literacy for sighted children </a:t>
            </a:r>
          </a:p>
          <a:p>
            <a:r>
              <a:rPr lang="en-US" sz="3600" dirty="0" smtClean="0">
                <a:latin typeface="Arial Black" pitchFamily="34" charset="0"/>
              </a:rPr>
              <a:t>a link in their mind’s eye to the 3 dimensional world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 Black" pitchFamily="34" charset="0"/>
                <a:hlinkClick r:id="rId2"/>
              </a:rPr>
              <a:t>http://www.nbp.org/ic/nbp/BPM.html?id=Dfk7AqcX</a:t>
            </a:r>
            <a:r>
              <a:rPr lang="en-US" sz="2800" dirty="0" smtClean="0">
                <a:latin typeface="Arial Black" pitchFamily="34" charset="0"/>
                <a:hlinkClick r:id="rId2"/>
              </a:rPr>
              <a:t>   </a:t>
            </a:r>
            <a:endParaRPr lang="en-US" sz="2800" dirty="0" smtClean="0">
              <a:latin typeface="Arial Black" pitchFamily="34" charset="0"/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Arial Black" pitchFamily="34" charset="0"/>
              </a:rPr>
              <a:t>Pictures &amp; Conceptual Development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6B559B-E329-4BF6-8BF8-AE2DD6A7E1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>
                <a:latin typeface="Arial Black" pitchFamily="34" charset="0"/>
              </a:rPr>
              <a:t>Just as a sighted child is captivated by pictures, then drawn to reading print, the child who is blind responds in the same way to tactile images.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600" dirty="0" smtClean="0">
              <a:latin typeface="Arial Black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300" dirty="0" smtClean="0">
                <a:solidFill>
                  <a:srgbClr val="0070C0"/>
                </a:solidFill>
                <a:latin typeface="Arial Black" pitchFamily="34" charset="0"/>
                <a:hlinkClick r:id="rId2"/>
              </a:rPr>
              <a:t>http://www.nbp.org/ic/nbp/BPM.html?id=Dfk7AqcX   </a:t>
            </a:r>
            <a:endParaRPr lang="en-US" sz="23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300" dirty="0" smtClean="0"/>
              <a:t> </a:t>
            </a:r>
            <a:endParaRPr lang="en-US" sz="2300" dirty="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and Dawn Wilkinson 11/2011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05E452-207C-43ED-A162-79D9903B96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Arial Black" pitchFamily="34" charset="0"/>
              </a:rPr>
              <a:t>Pictures &amp; Conceptual Development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1725</TotalTime>
  <Words>1431</Words>
  <Application>Microsoft Office PowerPoint</Application>
  <PresentationFormat>On-screen Show (4:3)</PresentationFormat>
  <Paragraphs>342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Concourse</vt:lpstr>
      <vt:lpstr>Teaching Graphicacy: Reading More Than Words Part I </vt:lpstr>
      <vt:lpstr>Slide 2</vt:lpstr>
      <vt:lpstr>Technology and Curriculum Access Center</vt:lpstr>
      <vt:lpstr>Slide 4</vt:lpstr>
      <vt:lpstr>Workshop Objectives</vt:lpstr>
      <vt:lpstr>Graphicacy</vt:lpstr>
      <vt:lpstr>Slide 7</vt:lpstr>
      <vt:lpstr>Pictures &amp; Conceptual Development</vt:lpstr>
      <vt:lpstr>Pictures &amp; Conceptual Development</vt:lpstr>
      <vt:lpstr>Slide 10</vt:lpstr>
      <vt:lpstr>The Test of True Braille Literacy</vt:lpstr>
      <vt:lpstr>Building Mental Images</vt:lpstr>
      <vt:lpstr>Building Mental Images</vt:lpstr>
      <vt:lpstr>1. Exposure </vt:lpstr>
      <vt:lpstr>Slide 15</vt:lpstr>
      <vt:lpstr>2. Experience </vt:lpstr>
      <vt:lpstr>Slide 17</vt:lpstr>
      <vt:lpstr>Continuum of  Skill Development</vt:lpstr>
      <vt:lpstr>Role of Language</vt:lpstr>
      <vt:lpstr>3. Exploring</vt:lpstr>
      <vt:lpstr>4. Enthusiasm</vt:lpstr>
      <vt:lpstr>Readiness for Kindergarten</vt:lpstr>
      <vt:lpstr>Beginning Tactile Perception Skills</vt:lpstr>
      <vt:lpstr>Beginning Concept Skills</vt:lpstr>
      <vt:lpstr>Beginning Tactile Production Skills</vt:lpstr>
      <vt:lpstr>Teaching Graphic Literacy Resources American Printing House for the Blind</vt:lpstr>
      <vt:lpstr>Slide 27</vt:lpstr>
      <vt:lpstr>Tactile Graphics   National Braille Press &amp; Creative Adaptations for Learning</vt:lpstr>
      <vt:lpstr>Moving from the Concrete to the Abstract with Manipulatives &amp; Graphics</vt:lpstr>
      <vt:lpstr>Math, Graphics &amp; the Standardized Tests?</vt:lpstr>
      <vt:lpstr>Concrete-Representational and Abstract (single dimensions to multiple dimensions)</vt:lpstr>
      <vt:lpstr>Concrete-Representational and Abstract (single dimensions to multiple dimensions)</vt:lpstr>
      <vt:lpstr>Students must READ and WRITE</vt:lpstr>
      <vt:lpstr>School tasks for K-3</vt:lpstr>
      <vt:lpstr>Simple Graphic is better than No Graphic</vt:lpstr>
      <vt:lpstr>Raised Line Coloring Experiences </vt:lpstr>
      <vt:lpstr>Instant Graphics (microcapsule/swell technology)</vt:lpstr>
      <vt:lpstr>Embossed Graphics</vt:lpstr>
      <vt:lpstr>Embossed Graphics</vt:lpstr>
      <vt:lpstr>The Power of a Multisensory Approach</vt:lpstr>
      <vt:lpstr>Talking Tactile Tablet</vt:lpstr>
      <vt:lpstr>The Power of Graphic Literacy and Technology</vt:lpstr>
      <vt:lpstr>Download this powerpoint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FOR OPPORTUNITY</dc:title>
  <dc:creator>Lucia</dc:creator>
  <cp:lastModifiedBy>Lucia</cp:lastModifiedBy>
  <cp:revision>138</cp:revision>
  <dcterms:created xsi:type="dcterms:W3CDTF">2011-03-15T18:23:44Z</dcterms:created>
  <dcterms:modified xsi:type="dcterms:W3CDTF">2012-01-27T05:45:54Z</dcterms:modified>
</cp:coreProperties>
</file>